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309" r:id="rId2"/>
    <p:sldId id="258" r:id="rId3"/>
    <p:sldId id="326" r:id="rId4"/>
    <p:sldId id="257" r:id="rId5"/>
    <p:sldId id="288" r:id="rId6"/>
    <p:sldId id="294" r:id="rId7"/>
    <p:sldId id="259" r:id="rId8"/>
    <p:sldId id="261" r:id="rId9"/>
    <p:sldId id="310" r:id="rId10"/>
    <p:sldId id="311" r:id="rId11"/>
    <p:sldId id="312" r:id="rId12"/>
    <p:sldId id="316" r:id="rId13"/>
    <p:sldId id="293" r:id="rId14"/>
    <p:sldId id="317" r:id="rId15"/>
    <p:sldId id="314" r:id="rId16"/>
    <p:sldId id="319" r:id="rId17"/>
    <p:sldId id="318" r:id="rId18"/>
    <p:sldId id="320" r:id="rId19"/>
    <p:sldId id="321" r:id="rId20"/>
    <p:sldId id="260" r:id="rId21"/>
    <p:sldId id="322" r:id="rId22"/>
    <p:sldId id="324" r:id="rId23"/>
    <p:sldId id="271" r:id="rId24"/>
    <p:sldId id="270" r:id="rId25"/>
    <p:sldId id="273" r:id="rId26"/>
    <p:sldId id="279" r:id="rId27"/>
    <p:sldId id="325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DEFF"/>
    <a:srgbClr val="57D3FF"/>
    <a:srgbClr val="99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 horzBarState="maximized">
    <p:restoredLeft sz="34587" autoAdjust="0"/>
    <p:restoredTop sz="79904" autoAdjust="0"/>
  </p:normalViewPr>
  <p:slideViewPr>
    <p:cSldViewPr>
      <p:cViewPr>
        <p:scale>
          <a:sx n="100" d="100"/>
          <a:sy n="100" d="100"/>
        </p:scale>
        <p:origin x="-444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58D2D-2C6B-44E5-8C1B-34B790153F9D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432F2A2-2546-49F5-894F-AA1A2CF58E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58D2D-2C6B-44E5-8C1B-34B790153F9D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2F2A2-2546-49F5-894F-AA1A2CF58E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58D2D-2C6B-44E5-8C1B-34B790153F9D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2F2A2-2546-49F5-894F-AA1A2CF58E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58D2D-2C6B-44E5-8C1B-34B790153F9D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2F2A2-2546-49F5-894F-AA1A2CF58E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58D2D-2C6B-44E5-8C1B-34B790153F9D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432F2A2-2546-49F5-894F-AA1A2CF58E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58D2D-2C6B-44E5-8C1B-34B790153F9D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2F2A2-2546-49F5-894F-AA1A2CF58E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58D2D-2C6B-44E5-8C1B-34B790153F9D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2F2A2-2546-49F5-894F-AA1A2CF58E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58D2D-2C6B-44E5-8C1B-34B790153F9D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2F2A2-2546-49F5-894F-AA1A2CF58E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58D2D-2C6B-44E5-8C1B-34B790153F9D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2F2A2-2546-49F5-894F-AA1A2CF58E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58D2D-2C6B-44E5-8C1B-34B790153F9D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2F2A2-2546-49F5-894F-AA1A2CF58E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58D2D-2C6B-44E5-8C1B-34B790153F9D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432F2A2-2546-49F5-894F-AA1A2CF58E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3B58D2D-2C6B-44E5-8C1B-34B790153F9D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432F2A2-2546-49F5-894F-AA1A2CF58ED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3.jpeg"/><Relationship Id="rId7" Type="http://schemas.openxmlformats.org/officeDocument/2006/relationships/image" Target="../media/image30.jpeg"/><Relationship Id="rId12" Type="http://schemas.openxmlformats.org/officeDocument/2006/relationships/image" Target="../media/image3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3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3.jpeg"/><Relationship Id="rId7" Type="http://schemas.openxmlformats.org/officeDocument/2006/relationships/image" Target="../media/image4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11" Type="http://schemas.openxmlformats.org/officeDocument/2006/relationships/image" Target="../media/image53.jpeg"/><Relationship Id="rId5" Type="http://schemas.openxmlformats.org/officeDocument/2006/relationships/image" Target="../media/image47.jpeg"/><Relationship Id="rId10" Type="http://schemas.openxmlformats.org/officeDocument/2006/relationships/image" Target="../media/image52.jpeg"/><Relationship Id="rId4" Type="http://schemas.openxmlformats.org/officeDocument/2006/relationships/image" Target="../media/image46.jpeg"/><Relationship Id="rId9" Type="http://schemas.openxmlformats.org/officeDocument/2006/relationships/image" Target="../media/image5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3.jpeg"/><Relationship Id="rId7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428736"/>
            <a:ext cx="8458216" cy="164307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Отчет о работе Среднесибирского сельсовета </a:t>
            </a:r>
            <a:r>
              <a:rPr lang="ru-RU" sz="2800" dirty="0" err="1" smtClean="0"/>
              <a:t>Тальменского</a:t>
            </a:r>
            <a:r>
              <a:rPr lang="ru-RU" sz="2800" dirty="0" smtClean="0"/>
              <a:t> района за 2019 год.</a:t>
            </a:r>
            <a:endParaRPr lang="ru-RU" sz="28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14"/>
            <a:ext cx="9144000" cy="786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" descr="D:\Изображения\Герб Тальменки\Тальменский район (пакет) герб прил 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7" y="71414"/>
            <a:ext cx="758506" cy="857232"/>
          </a:xfrm>
          <a:prstGeom prst="rect">
            <a:avLst/>
          </a:prstGeom>
          <a:noFill/>
        </p:spPr>
      </p:pic>
      <p:pic>
        <p:nvPicPr>
          <p:cNvPr id="10" name="Picture 3" descr="D:\Изображения\Карты Тальменского района\Тальменский район граница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00298" y="3071810"/>
            <a:ext cx="4571035" cy="3600000"/>
          </a:xfrm>
          <a:prstGeom prst="rect">
            <a:avLst/>
          </a:prstGeom>
          <a:noFill/>
        </p:spPr>
      </p:pic>
      <p:sp>
        <p:nvSpPr>
          <p:cNvPr id="11" name="Овал 10"/>
          <p:cNvSpPr/>
          <p:nvPr/>
        </p:nvSpPr>
        <p:spPr>
          <a:xfrm>
            <a:off x="5143504" y="5143512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071802" y="4857760"/>
            <a:ext cx="2186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Среднесибирский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66328992"/>
              </p:ext>
            </p:extLst>
          </p:nvPr>
        </p:nvGraphicFramePr>
        <p:xfrm>
          <a:off x="357158" y="1000108"/>
          <a:ext cx="8358245" cy="2138172"/>
        </p:xfrm>
        <a:graphic>
          <a:graphicData uri="http://schemas.openxmlformats.org/drawingml/2006/table">
            <a:tbl>
              <a:tblPr/>
              <a:tblGrid>
                <a:gridCol w="1214446"/>
                <a:gridCol w="1071570"/>
                <a:gridCol w="642942"/>
                <a:gridCol w="785818"/>
                <a:gridCol w="1357322"/>
                <a:gridCol w="1428760"/>
                <a:gridCol w="134571"/>
                <a:gridCol w="861408"/>
                <a:gridCol w="861408"/>
              </a:tblGrid>
              <a:tr h="11846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Calibri"/>
                          <a:cs typeface="Times New Roman"/>
                        </a:rPr>
                        <a:t>Показатели</a:t>
                      </a: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Единица измерения</a:t>
                      </a: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отчет</a:t>
                      </a: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отчет</a:t>
                      </a: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отчет</a:t>
                      </a: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прогноз</a:t>
                      </a: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87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2017</a:t>
                      </a: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2018</a:t>
                      </a: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2019</a:t>
                      </a: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2020</a:t>
                      </a: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2021</a:t>
                      </a: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2022</a:t>
                      </a: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236">
                <a:tc grid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Благоустройство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Перечень 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объектов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 благоустройства  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на территории за счет Программ:</a:t>
                      </a: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19835">
                <a:tc rowSpan="2"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название программы, проекта</a:t>
                      </a:r>
                    </a:p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Сумма </a:t>
                      </a:r>
                      <a:r>
                        <a:rPr lang="ru-RU" sz="1100" i="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средств, затраченных  на реализацию проекта </a:t>
                      </a: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название объекта </a:t>
                      </a: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ППМИ Уличное 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освещение</a:t>
                      </a:r>
                      <a:endParaRPr lang="ru-RU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ППМИ Детская 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игровая площадка</a:t>
                      </a:r>
                      <a:endParaRPr lang="ru-RU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7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тыс. руб.</a:t>
                      </a: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1 136,374</a:t>
                      </a:r>
                      <a:endParaRPr lang="ru-RU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1 516,680</a:t>
                      </a:r>
                      <a:endParaRPr lang="ru-RU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414"/>
            <a:ext cx="9144000" cy="786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" descr="D:\Изображения\Герб Тальменки\Тальменский район (пакет) герб прил 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7" y="71414"/>
            <a:ext cx="758506" cy="857232"/>
          </a:xfrm>
          <a:prstGeom prst="rect">
            <a:avLst/>
          </a:prstGeom>
          <a:noFill/>
        </p:spPr>
      </p:pic>
      <p:pic>
        <p:nvPicPr>
          <p:cNvPr id="13" name="Рисунок 12" descr="IMG_20191008_07215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3357562"/>
            <a:ext cx="2163040" cy="2785117"/>
          </a:xfrm>
          <a:prstGeom prst="rect">
            <a:avLst/>
          </a:prstGeom>
        </p:spPr>
      </p:pic>
      <p:pic>
        <p:nvPicPr>
          <p:cNvPr id="15" name="Рисунок 14" descr="IMG_20191016_1206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28860" y="3357562"/>
            <a:ext cx="2071684" cy="2762245"/>
          </a:xfrm>
          <a:prstGeom prst="rect">
            <a:avLst/>
          </a:prstGeom>
        </p:spPr>
      </p:pic>
      <p:pic>
        <p:nvPicPr>
          <p:cNvPr id="16" name="Рисунок 15" descr="Площадка_Среднесибирский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00562" y="3143248"/>
            <a:ext cx="4500562" cy="3181769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66328992"/>
              </p:ext>
            </p:extLst>
          </p:nvPr>
        </p:nvGraphicFramePr>
        <p:xfrm>
          <a:off x="142843" y="1000108"/>
          <a:ext cx="8858312" cy="2138172"/>
        </p:xfrm>
        <a:graphic>
          <a:graphicData uri="http://schemas.openxmlformats.org/drawingml/2006/table">
            <a:tbl>
              <a:tblPr/>
              <a:tblGrid>
                <a:gridCol w="1287106"/>
                <a:gridCol w="1135681"/>
                <a:gridCol w="681409"/>
                <a:gridCol w="832832"/>
                <a:gridCol w="821570"/>
                <a:gridCol w="1390975"/>
                <a:gridCol w="1244556"/>
                <a:gridCol w="1464183"/>
              </a:tblGrid>
              <a:tr h="11846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Calibri"/>
                          <a:cs typeface="Times New Roman"/>
                        </a:rPr>
                        <a:t>Показатели</a:t>
                      </a: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Единица измерения</a:t>
                      </a: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отчет</a:t>
                      </a: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отчет</a:t>
                      </a: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отчет</a:t>
                      </a: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прогноз</a:t>
                      </a: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87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2017</a:t>
                      </a: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2018</a:t>
                      </a: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2019</a:t>
                      </a: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2020</a:t>
                      </a: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2021</a:t>
                      </a: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2022</a:t>
                      </a: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236"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Благоустройство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Перечень 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объектов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 благоустройства  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на территории за счет Программ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:             </a:t>
                      </a:r>
                      <a:r>
                        <a:rPr lang="ru-RU" sz="1100" b="1" dirty="0" smtClean="0">
                          <a:latin typeface="Times New Roman"/>
                          <a:ea typeface="Calibri"/>
                          <a:cs typeface="Times New Roman"/>
                        </a:rPr>
                        <a:t>«Формирование современной городской среды</a:t>
                      </a:r>
                      <a:r>
                        <a:rPr lang="ru-RU" sz="11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2020-2024 годы»</a:t>
                      </a:r>
                      <a:endParaRPr lang="ru-RU" sz="11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19835">
                <a:tc rowSpan="2"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название программы, проекта</a:t>
                      </a:r>
                    </a:p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Сумма </a:t>
                      </a:r>
                      <a:r>
                        <a:rPr lang="ru-RU" sz="1100" i="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средств, затраченных  на реализацию проекта </a:t>
                      </a: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название объекта </a:t>
                      </a: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Физкультурно-оздоровительный </a:t>
                      </a: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комплекс открытого типа</a:t>
                      </a:r>
                      <a:endParaRPr lang="ru-RU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Беговая дорожка с трибунами </a:t>
                      </a:r>
                      <a:endParaRPr lang="ru-RU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Благоустройство </a:t>
                      </a:r>
                      <a:r>
                        <a:rPr lang="ru-RU" sz="1000" b="1" dirty="0" err="1">
                          <a:latin typeface="Times New Roman"/>
                          <a:ea typeface="Times New Roman"/>
                          <a:cs typeface="Times New Roman"/>
                        </a:rPr>
                        <a:t>ц</a:t>
                      </a: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. площади</a:t>
                      </a:r>
                      <a:endParaRPr lang="ru-RU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7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тыс. руб.</a:t>
                      </a: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3 232,0</a:t>
                      </a:r>
                      <a:endParaRPr lang="ru-RU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4000,0</a:t>
                      </a:r>
                      <a:endParaRPr lang="ru-RU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4000,0</a:t>
                      </a:r>
                      <a:endParaRPr lang="ru-RU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414"/>
            <a:ext cx="9144000" cy="786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" descr="D:\Изображения\Герб Тальменки\Тальменский район (пакет) герб прил 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7" y="71414"/>
            <a:ext cx="758506" cy="857232"/>
          </a:xfrm>
          <a:prstGeom prst="rect">
            <a:avLst/>
          </a:prstGeom>
          <a:noFill/>
        </p:spPr>
      </p:pic>
      <p:pic>
        <p:nvPicPr>
          <p:cNvPr id="8" name="Рисунок 7" descr="примерный эскиз ворккут и площадк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4643446"/>
            <a:ext cx="3683026" cy="2071702"/>
          </a:xfrm>
          <a:prstGeom prst="rect">
            <a:avLst/>
          </a:prstGeom>
        </p:spPr>
      </p:pic>
      <p:pic>
        <p:nvPicPr>
          <p:cNvPr id="11" name="Рисунок 10" descr="440479933_w640_h640_bezopasnoe-pokrytie-dly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4613" y="3168262"/>
            <a:ext cx="2286016" cy="1903812"/>
          </a:xfrm>
          <a:prstGeom prst="rect">
            <a:avLst/>
          </a:prstGeom>
        </p:spPr>
      </p:pic>
      <p:pic>
        <p:nvPicPr>
          <p:cNvPr id="12" name="Рисунок 11" descr="1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14942" y="4071942"/>
            <a:ext cx="3500430" cy="2060149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14"/>
            <a:ext cx="9144000" cy="786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" descr="D:\Изображения\Герб Тальменки\Тальменский район (пакет) герб прил 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7" y="71414"/>
            <a:ext cx="758506" cy="857232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14282" y="1357298"/>
          <a:ext cx="8786875" cy="5143536"/>
        </p:xfrm>
        <a:graphic>
          <a:graphicData uri="http://schemas.openxmlformats.org/drawingml/2006/table">
            <a:tbl>
              <a:tblPr/>
              <a:tblGrid>
                <a:gridCol w="2450383"/>
                <a:gridCol w="1047798"/>
                <a:gridCol w="1047798"/>
                <a:gridCol w="1001522"/>
                <a:gridCol w="954674"/>
                <a:gridCol w="826698"/>
                <a:gridCol w="729001"/>
                <a:gridCol w="729001"/>
              </a:tblGrid>
              <a:tr h="261798"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Водоснабжение                                                                             2017                 2018                  2019               2020           2021           2022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644" marR="526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58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водонапорных башен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644" marR="526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шт. 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644" marR="526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644" marR="526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644" marR="526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644" marR="526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644" marR="526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644" marR="526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644" marR="526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1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Протяженность водопроводных сетей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644" marR="526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км.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644" marR="526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644" marR="526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644" marR="526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644" marR="526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644" marR="526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644" marR="526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644" marR="526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9009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Перечень работ по улучшению водоснабжения 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Сумма направленных средств. 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644" marR="526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название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644" marR="526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644" marR="526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644" marR="526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644" marR="526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Times New Roman"/>
                          <a:ea typeface="Times New Roman"/>
                          <a:cs typeface="Times New Roman"/>
                        </a:rPr>
                        <a:t>Устранение проблемы через специальные федеральные и краевые программы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644" marR="526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Times New Roman"/>
                          <a:ea typeface="Times New Roman"/>
                          <a:cs typeface="Times New Roman"/>
                        </a:rPr>
                        <a:t>Устранение проблемы через специальные федеральные и краевые программы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644" marR="526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Times New Roman"/>
                          <a:ea typeface="Times New Roman"/>
                          <a:cs typeface="Times New Roman"/>
                        </a:rPr>
                        <a:t>Устранение проблемы через специальные федеральные и краевые программы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644" marR="526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6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тыс. руб.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644" marR="526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644" marR="526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644" marR="526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644" marR="526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644" marR="526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644" marR="526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644" marR="526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13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Перечень проблем по обеспечению 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водоснабжением населения 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644" marR="526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название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644" marR="526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Times New Roman"/>
                          <a:ea typeface="Times New Roman"/>
                          <a:cs typeface="Times New Roman"/>
                        </a:rPr>
                        <a:t>Низкое качество воды в связи с изношенностью водопроводной сети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644" marR="526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Times New Roman"/>
                          <a:ea typeface="Times New Roman"/>
                          <a:cs typeface="Times New Roman"/>
                        </a:rPr>
                        <a:t>Низкое качество воды в связи с изношенностью водопроводной сети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644" marR="526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Низкое качество воды в связи с изношенностью водопроводной сети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644" marR="526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-</a:t>
                      </a:r>
                      <a:endParaRPr lang="ru-RU" sz="800" dirty="0"/>
                    </a:p>
                  </a:txBody>
                  <a:tcPr marL="52644" marR="526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-</a:t>
                      </a:r>
                      <a:endParaRPr lang="ru-RU" sz="800" dirty="0"/>
                    </a:p>
                  </a:txBody>
                  <a:tcPr marL="52644" marR="526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-</a:t>
                      </a:r>
                      <a:endParaRPr lang="ru-RU" sz="800" dirty="0"/>
                    </a:p>
                  </a:txBody>
                  <a:tcPr marL="52644" marR="526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77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Общее количество домовладений, подключенных к водопроводной сети.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Количество счетчиков,  установленных у потребителей воды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644" marR="526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шт.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644" marR="526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686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644" marR="526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687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644" marR="526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688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644" marR="526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689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644" marR="526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690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644" marR="526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694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644" marR="526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2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шт.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644" marR="526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636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644" marR="526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638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644" marR="526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640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644" marR="526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642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644" marR="526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644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644" marR="526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646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644" marR="526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77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Общее количество  предприятий, учреждений, пользующихся услугой водообеспечения. 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Из них имеют  установленные счетчики водопотребления.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644" marR="526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шт.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644" marR="526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644" marR="526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644" marR="526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644" marR="526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644" marR="526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644" marR="526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644" marR="526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9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шт.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644" marR="526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644" marR="526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644" marR="526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644" marR="526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644" marR="526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644" marR="526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644" marR="526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Рисунок 7" descr="33dcab07b9bb57297f1f5eb50c2ec447468e2a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72330" y="0"/>
            <a:ext cx="2071670" cy="1333637"/>
          </a:xfrm>
          <a:prstGeom prst="rect">
            <a:avLst/>
          </a:prstGeo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14"/>
            <a:ext cx="9144000" cy="786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" descr="D:\Изображения\Герб Тальменки\Тальменский район (пакет) герб прил 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7" y="71414"/>
            <a:ext cx="758506" cy="857232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14279" y="1000108"/>
          <a:ext cx="8715438" cy="4357717"/>
        </p:xfrm>
        <a:graphic>
          <a:graphicData uri="http://schemas.openxmlformats.org/drawingml/2006/table">
            <a:tbl>
              <a:tblPr/>
              <a:tblGrid>
                <a:gridCol w="2479142"/>
                <a:gridCol w="885532"/>
                <a:gridCol w="1060094"/>
                <a:gridCol w="1013276"/>
                <a:gridCol w="848503"/>
                <a:gridCol w="953775"/>
                <a:gridCol w="737558"/>
                <a:gridCol w="737558"/>
              </a:tblGrid>
              <a:tr h="266231">
                <a:tc gridSpan="8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Ремонт и содержание </a:t>
                      </a:r>
                      <a:r>
                        <a:rPr lang="ru-RU" sz="12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внутрипоселковых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дорог               2017                 2018               2019               2020               2021           2022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673" marR="436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24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Протяженность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внутрипоселковых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дорог </a:t>
                      </a: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673" marR="436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м</a:t>
                      </a: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673" marR="436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14050</a:t>
                      </a: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673" marR="43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14050</a:t>
                      </a: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673" marR="43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14050</a:t>
                      </a: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673" marR="43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673" marR="43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673" marR="43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673" marR="43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24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Сумма средств,  затраченных на содержание дорог </a:t>
                      </a: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673" marR="436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тыс. руб.</a:t>
                      </a: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673" marR="436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371,6</a:t>
                      </a: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673" marR="43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172,9</a:t>
                      </a: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673" marR="43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399,4</a:t>
                      </a: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673" marR="43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607,9</a:t>
                      </a: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673" marR="43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607,9</a:t>
                      </a: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673" marR="43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607,9</a:t>
                      </a: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673" marR="43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24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Сумма средств,  затраченных на ремонт дорог</a:t>
                      </a: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673" marR="436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тыс. руб.</a:t>
                      </a: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673" marR="436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686,1</a:t>
                      </a: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673" marR="43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627,2</a:t>
                      </a: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673" marR="43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673" marR="43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673" marR="43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673" marR="43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673" marR="43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86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Площадь отремонтированного дорожного полотна с указанием названия улиц</a:t>
                      </a: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673" marR="436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км2</a:t>
                      </a: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673" marR="436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ул. Юбилейная 0,176</a:t>
                      </a: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673" marR="43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Ул. Новая  </a:t>
                      </a: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0,120</a:t>
                      </a: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673" marR="43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673" marR="43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673" marR="43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673" marR="43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673" marR="43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54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Перечень других работ, выполненных в рамках  безопасности движения </a:t>
                      </a: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673" marR="436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название</a:t>
                      </a: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673" marR="436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ямочный ремонт, отсыпка дорог, профелирование</a:t>
                      </a: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673" marR="43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ямочный ремонт, отсыпка дорог, профелирование</a:t>
                      </a: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673" marR="43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ямочный ремонт, отсыпка дорог, профелирование</a:t>
                      </a: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673" marR="43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ямочный ремонт, отсыпка дорог,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профелирование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, установка новых знаков ПДД</a:t>
                      </a: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673" marR="43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Ремонт ул. Юбилейная (от трассы), ремонт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ц.площади</a:t>
                      </a: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673" marR="43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673" marR="43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Рисунок 7" descr="GettingHereBanner-2500x15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5429264"/>
            <a:ext cx="8501122" cy="1263318"/>
          </a:xfrm>
          <a:prstGeom prst="rect">
            <a:avLst/>
          </a:prstGeo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14"/>
            <a:ext cx="9144000" cy="786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" descr="D:\Изображения\Герб Тальменки\Тальменский район (пакет) герб прил 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7" y="71414"/>
            <a:ext cx="758506" cy="857232"/>
          </a:xfrm>
          <a:prstGeom prst="rect">
            <a:avLst/>
          </a:prstGeom>
          <a:noFill/>
        </p:spPr>
      </p:pic>
      <p:pic>
        <p:nvPicPr>
          <p:cNvPr id="7" name="Рисунок 6" descr="IMG_20190708_13365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1538" y="928670"/>
            <a:ext cx="1500198" cy="2000265"/>
          </a:xfrm>
          <a:prstGeom prst="rect">
            <a:avLst/>
          </a:prstGeom>
        </p:spPr>
      </p:pic>
      <p:pic>
        <p:nvPicPr>
          <p:cNvPr id="8" name="Рисунок 7" descr="IMG_20190708_13193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00364" y="1000108"/>
            <a:ext cx="2524143" cy="1893108"/>
          </a:xfrm>
          <a:prstGeom prst="rect">
            <a:avLst/>
          </a:prstGeom>
        </p:spPr>
      </p:pic>
      <p:pic>
        <p:nvPicPr>
          <p:cNvPr id="9" name="Рисунок 8" descr="IMG_20190728_14261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71802" y="3000372"/>
            <a:ext cx="2476518" cy="1857388"/>
          </a:xfrm>
          <a:prstGeom prst="rect">
            <a:avLst/>
          </a:prstGeom>
        </p:spPr>
      </p:pic>
      <p:pic>
        <p:nvPicPr>
          <p:cNvPr id="12" name="Рисунок 11" descr="Алтай-Хатынь 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2910" y="3000372"/>
            <a:ext cx="2000264" cy="1823959"/>
          </a:xfrm>
          <a:prstGeom prst="rect">
            <a:avLst/>
          </a:prstGeom>
        </p:spPr>
      </p:pic>
      <p:pic>
        <p:nvPicPr>
          <p:cNvPr id="13" name="Рисунок 12" descr="IMG_20190708_14201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29321" y="4929198"/>
            <a:ext cx="2381265" cy="1785950"/>
          </a:xfrm>
          <a:prstGeom prst="rect">
            <a:avLst/>
          </a:prstGeom>
        </p:spPr>
      </p:pic>
      <p:pic>
        <p:nvPicPr>
          <p:cNvPr id="14" name="Рисунок 13" descr="IMG_20190708_134838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071802" y="4929197"/>
            <a:ext cx="2428892" cy="1821669"/>
          </a:xfrm>
          <a:prstGeom prst="rect">
            <a:avLst/>
          </a:prstGeom>
        </p:spPr>
      </p:pic>
      <p:pic>
        <p:nvPicPr>
          <p:cNvPr id="16" name="Рисунок 15" descr="IMG_20190926_144515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929322" y="928670"/>
            <a:ext cx="2643206" cy="1982405"/>
          </a:xfrm>
          <a:prstGeom prst="rect">
            <a:avLst/>
          </a:prstGeom>
        </p:spPr>
      </p:pic>
      <p:pic>
        <p:nvPicPr>
          <p:cNvPr id="19" name="Рисунок 18" descr="IMG_20190728_142837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929322" y="3000372"/>
            <a:ext cx="2476517" cy="1857388"/>
          </a:xfrm>
          <a:prstGeom prst="rect">
            <a:avLst/>
          </a:prstGeom>
        </p:spPr>
      </p:pic>
      <p:pic>
        <p:nvPicPr>
          <p:cNvPr id="24" name="Рисунок 23" descr="IMG_20190728_142908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285852" y="4857760"/>
            <a:ext cx="1357322" cy="1809762"/>
          </a:xfrm>
          <a:prstGeom prst="rect">
            <a:avLst/>
          </a:prstGeom>
        </p:spPr>
      </p:pic>
      <p:sp>
        <p:nvSpPr>
          <p:cNvPr id="26" name="Скругленный прямоугольник 25"/>
          <p:cNvSpPr/>
          <p:nvPr/>
        </p:nvSpPr>
        <p:spPr>
          <a:xfrm>
            <a:off x="6715140" y="0"/>
            <a:ext cx="2428860" cy="857232"/>
          </a:xfrm>
          <a:prstGeom prst="roundRect">
            <a:avLst/>
          </a:prstGeom>
          <a:solidFill>
            <a:srgbClr val="81DE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Благоустройство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14"/>
            <a:ext cx="9144000" cy="786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" descr="D:\Изображения\Герб Тальменки\Тальменский район (пакет) герб прил 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7" y="71414"/>
            <a:ext cx="758506" cy="857232"/>
          </a:xfrm>
          <a:prstGeom prst="rect">
            <a:avLst/>
          </a:prstGeom>
          <a:noFill/>
        </p:spPr>
      </p:pic>
      <p:pic>
        <p:nvPicPr>
          <p:cNvPr id="8" name="Рисунок 7" descr="C:\Users\Svetlana\Desktop\КРАСИВЫЕ ОСЕННИЕ ДВОРЫ2019\двор Верещагиной\IMG_20190926_121449.jpg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1357298"/>
            <a:ext cx="4183150" cy="2357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Svetlana\Desktop\КРАСИВЫЕ ОСЕННИЕ ДВОРЫ2019\двор Верещагиной\IMG_20190926_121703.jpg"/>
          <p:cNvPicPr/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857628"/>
            <a:ext cx="4215379" cy="2375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Svetlana\Desktop\КРАСИВЫЕ ОСЕННИЕ ДВОРЫ2019\ЛЕКАРЕВА\IMG_20190926_130136.jpg"/>
          <p:cNvPicPr/>
          <p:nvPr/>
        </p:nvPicPr>
        <p:blipFill>
          <a:blip r:embed="rId6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603586" y="1357298"/>
            <a:ext cx="4183151" cy="235745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3428992" y="857232"/>
            <a:ext cx="2711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Благоустройство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3" name="Рисунок 12" descr="20190302_17541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7157" y="3857610"/>
            <a:ext cx="4143405" cy="2330665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20" y="1142984"/>
          <a:ext cx="8358245" cy="3435096"/>
        </p:xfrm>
        <a:graphic>
          <a:graphicData uri="http://schemas.openxmlformats.org/drawingml/2006/table">
            <a:tbl>
              <a:tblPr/>
              <a:tblGrid>
                <a:gridCol w="2286016"/>
                <a:gridCol w="1071570"/>
                <a:gridCol w="785818"/>
                <a:gridCol w="785818"/>
                <a:gridCol w="928694"/>
                <a:gridCol w="777513"/>
                <a:gridCol w="861408"/>
                <a:gridCol w="861408"/>
              </a:tblGrid>
              <a:tr h="8164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Показатели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Единица измерения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отчет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отчет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отчет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прогноз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16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2017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2018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2019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2020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2021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2022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643"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Строительство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жилья 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32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Построено жилых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домов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(построено всего по району)</a:t>
                      </a:r>
                    </a:p>
                  </a:txBody>
                  <a:tcPr marL="42459" marR="42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штук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93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Количество выданных в течении года разрешений на строительство</a:t>
                      </a:r>
                    </a:p>
                  </a:txBody>
                  <a:tcPr marL="42459" marR="42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Штук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287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Количество квартир и домов, полученных   участниками программ по жилью (указать название программы и сумма выделенных средств) </a:t>
                      </a:r>
                    </a:p>
                  </a:txBody>
                  <a:tcPr marL="42459" marR="42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название программы</a:t>
                      </a:r>
                    </a:p>
                  </a:txBody>
                  <a:tcPr marL="42459" marR="42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5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тыс.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руб.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7410" name="Picture 2" descr="Картинки по запросу &quot;строительство жилья&quot;&quot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4714884"/>
            <a:ext cx="4378128" cy="1857388"/>
          </a:xfrm>
          <a:prstGeom prst="rect">
            <a:avLst/>
          </a:prstGeom>
          <a:noFill/>
        </p:spPr>
      </p:pic>
      <p:pic>
        <p:nvPicPr>
          <p:cNvPr id="17412" name="Picture 4" descr="Картинки по запросу &quot;строительство жилья&quot;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4714884"/>
            <a:ext cx="3714776" cy="1857388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71414"/>
            <a:ext cx="9144000" cy="786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" descr="D:\Изображения\Герб Тальменки\Тальменский район (пакет) герб прил 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597" y="71414"/>
            <a:ext cx="758506" cy="857232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14"/>
            <a:ext cx="9144000" cy="786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" descr="D:\Изображения\Герб Тальменки\Тальменский район (пакет) герб прил 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7" y="71414"/>
            <a:ext cx="758506" cy="857232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57159" y="1142984"/>
          <a:ext cx="8429683" cy="1857388"/>
        </p:xfrm>
        <a:graphic>
          <a:graphicData uri="http://schemas.openxmlformats.org/drawingml/2006/table">
            <a:tbl>
              <a:tblPr/>
              <a:tblGrid>
                <a:gridCol w="2397858"/>
                <a:gridCol w="856498"/>
                <a:gridCol w="1025337"/>
                <a:gridCol w="980053"/>
                <a:gridCol w="934208"/>
                <a:gridCol w="808977"/>
                <a:gridCol w="713376"/>
                <a:gridCol w="713376"/>
              </a:tblGrid>
              <a:tr h="371476">
                <a:tc gridSpan="8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Розничная 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торговля                                             2017            2018            2019            2020            2021      2022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392" marR="60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42956">
                <a:tc>
                  <a:txBody>
                    <a:bodyPr/>
                    <a:lstStyle/>
                    <a:p>
                      <a:pPr indent="1524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Количество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объектов розничной торговли 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392" marR="60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ед.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392" marR="60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392" marR="60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392" marR="60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392" marR="60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392" marR="60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392" marR="60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392" marR="60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2956">
                <a:tc>
                  <a:txBody>
                    <a:bodyPr/>
                    <a:lstStyle/>
                    <a:p>
                      <a:pPr indent="1524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Площадь торговых залов объектов розничной торговли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392" marR="60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кв.м.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392" marR="60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907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392" marR="60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907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392" marR="60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907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392" marR="60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907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392" marR="60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907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392" marR="60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907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392" marR="60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Рисунок 7" descr="photo_16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7422" y="3500438"/>
            <a:ext cx="4500562" cy="3000374"/>
          </a:xfrm>
          <a:prstGeom prst="rect">
            <a:avLst/>
          </a:prstGeo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28596" y="1214422"/>
          <a:ext cx="8286810" cy="3680460"/>
        </p:xfrm>
        <a:graphic>
          <a:graphicData uri="http://schemas.openxmlformats.org/drawingml/2006/table">
            <a:tbl>
              <a:tblPr/>
              <a:tblGrid>
                <a:gridCol w="2367659"/>
                <a:gridCol w="961862"/>
                <a:gridCol w="961862"/>
                <a:gridCol w="887872"/>
                <a:gridCol w="813883"/>
                <a:gridCol w="813883"/>
                <a:gridCol w="739894"/>
                <a:gridCol w="739895"/>
              </a:tblGrid>
              <a:tr h="9505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Показатели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Единица измерения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отчет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отчет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отчет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прогноз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33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2017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2018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2019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2020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2021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2022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3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Состояние </a:t>
                      </a:r>
                      <a:r>
                        <a:rPr lang="ru-RU" sz="1400" b="1" dirty="0" err="1">
                          <a:latin typeface="Times New Roman"/>
                          <a:ea typeface="Calibri"/>
                          <a:cs typeface="Times New Roman"/>
                        </a:rPr>
                        <a:t>жилищно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 – коммунального хозяйства 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37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Количество котельных на территории</a:t>
                      </a:r>
                    </a:p>
                  </a:txBody>
                  <a:tcPr marL="42459" marR="42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Шт.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37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Общая протяженность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теплосетей</a:t>
                      </a:r>
                    </a:p>
                  </a:txBody>
                  <a:tcPr marL="42459" marR="42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/м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1086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1086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1086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1086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1086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1086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01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Сумма средств, направленных  на ремонт оборудования  котельных,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ремонт теплотрасс </a:t>
                      </a:r>
                    </a:p>
                  </a:txBody>
                  <a:tcPr marL="42459" marR="42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Тыс.руб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69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Количество установленных  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теплосчетчиков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на объектах бюджетной сферы</a:t>
                      </a:r>
                    </a:p>
                  </a:txBody>
                  <a:tcPr marL="42459" marR="42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шт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122" name="Picture 2" descr="Картинки по запросу &quot;жкх картинки&quot;&quot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62" y="4786322"/>
            <a:ext cx="3600000" cy="1814050"/>
          </a:xfrm>
          <a:prstGeom prst="rect">
            <a:avLst/>
          </a:prstGeom>
          <a:noFill/>
        </p:spPr>
      </p:pic>
      <p:pic>
        <p:nvPicPr>
          <p:cNvPr id="6" name="Picture 2" descr="Картинки по запросу &quot;жкх картинки&quot;&quot;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6" y="4857760"/>
            <a:ext cx="3600000" cy="1857388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71414"/>
            <a:ext cx="9144000" cy="786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" descr="D:\Изображения\Герб Тальменки\Тальменский район (пакет) герб прил 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597" y="71414"/>
            <a:ext cx="758506" cy="857232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14"/>
            <a:ext cx="9144000" cy="786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" descr="D:\Изображения\Герб Тальменки\Тальменский район (пакет) герб прил 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7" y="71414"/>
            <a:ext cx="758506" cy="85723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357554" y="857232"/>
            <a:ext cx="24192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СПОРТ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4274" name="Picture 2" descr="C:\Users\SRED\Documents\фото\1. 2019 год\3. XXVIII Зимн Олимпиада Тальм р-на\XXVIII Зимн Олимпиада Тальм р-на\IMG_20190304_082906_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1785926"/>
            <a:ext cx="6143668" cy="4607752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428736"/>
            <a:ext cx="8458216" cy="164307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Прогноз социально-экономического развития Среднесибирского сельсовета </a:t>
            </a:r>
            <a:r>
              <a:rPr lang="ru-RU" sz="2800" dirty="0" err="1" smtClean="0"/>
              <a:t>Тальменского</a:t>
            </a:r>
            <a:r>
              <a:rPr lang="ru-RU" sz="2800" dirty="0" smtClean="0"/>
              <a:t> района </a:t>
            </a:r>
            <a:br>
              <a:rPr lang="ru-RU" sz="2800" dirty="0" smtClean="0"/>
            </a:br>
            <a:r>
              <a:rPr lang="ru-RU" sz="2800" dirty="0" smtClean="0"/>
              <a:t>на 2020 год и плановый период 2021 и 2022 годов</a:t>
            </a:r>
            <a:endParaRPr lang="ru-RU" sz="28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14"/>
            <a:ext cx="9144000" cy="786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" descr="D:\Изображения\Герб Тальменки\Тальменский район (пакет) герб прил 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7" y="71414"/>
            <a:ext cx="758506" cy="857232"/>
          </a:xfrm>
          <a:prstGeom prst="rect">
            <a:avLst/>
          </a:prstGeom>
          <a:noFill/>
        </p:spPr>
      </p:pic>
      <p:pic>
        <p:nvPicPr>
          <p:cNvPr id="10" name="Picture 3" descr="D:\Изображения\Карты Тальменского района\Тальменский район граница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00298" y="3071810"/>
            <a:ext cx="4571035" cy="3600000"/>
          </a:xfrm>
          <a:prstGeom prst="rect">
            <a:avLst/>
          </a:prstGeom>
          <a:noFill/>
        </p:spPr>
      </p:pic>
      <p:sp>
        <p:nvSpPr>
          <p:cNvPr id="11" name="Овал 10"/>
          <p:cNvSpPr/>
          <p:nvPr/>
        </p:nvSpPr>
        <p:spPr>
          <a:xfrm>
            <a:off x="5143504" y="5143512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071802" y="4857760"/>
            <a:ext cx="2186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Среднесибирский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14"/>
            <a:ext cx="9144000" cy="786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" descr="D:\Изображения\Герб Тальменки\Тальменский район (пакет) герб прил 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7" y="71414"/>
            <a:ext cx="758506" cy="857232"/>
          </a:xfrm>
          <a:prstGeom prst="rect">
            <a:avLst/>
          </a:prstGeom>
          <a:noFill/>
        </p:spPr>
      </p:pic>
      <p:pic>
        <p:nvPicPr>
          <p:cNvPr id="27649" name="Picture 1" descr="SAM_395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428735"/>
            <a:ext cx="3429024" cy="2569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57158" y="928670"/>
            <a:ext cx="8525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МКУДО «Тальменская детская школа искусств» филиал № 2 п.Среднесибирский</a:t>
            </a:r>
          </a:p>
          <a:p>
            <a:endParaRPr lang="ru-RU" dirty="0"/>
          </a:p>
        </p:txBody>
      </p:sp>
      <p:pic>
        <p:nvPicPr>
          <p:cNvPr id="27650" name="Picture 2" descr="IMG-20190521-WA000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7620" y="1428736"/>
            <a:ext cx="456889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 descr="Конфетти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4071942"/>
            <a:ext cx="1428760" cy="206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 descr="Болтенкова Арина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71604" y="4071942"/>
            <a:ext cx="1500198" cy="206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 descr="Ладо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71802" y="4071942"/>
            <a:ext cx="1503839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" descr="Небылица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00562" y="4071942"/>
            <a:ext cx="150375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7" descr="Смоляго О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00760" y="4071942"/>
            <a:ext cx="150831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8" descr="ЧСмоляго О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429520" y="4071942"/>
            <a:ext cx="1488586" cy="2047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1857364"/>
            <a:ext cx="8229600" cy="471490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/>
              <a:t>Разработано и принято:</a:t>
            </a:r>
          </a:p>
          <a:p>
            <a:r>
              <a:rPr lang="ru-RU" sz="2800" dirty="0" smtClean="0"/>
              <a:t> 39  постановлений; </a:t>
            </a:r>
          </a:p>
          <a:p>
            <a:r>
              <a:rPr lang="ru-RU" sz="2800" dirty="0" smtClean="0"/>
              <a:t> 34   распоряжений;</a:t>
            </a:r>
          </a:p>
          <a:p>
            <a:pPr algn="ctr">
              <a:buNone/>
            </a:pPr>
            <a:r>
              <a:rPr lang="ru-RU" sz="2800" b="1" dirty="0" smtClean="0"/>
              <a:t>Выдано:</a:t>
            </a:r>
          </a:p>
          <a:p>
            <a:r>
              <a:rPr lang="ru-RU" sz="2800" dirty="0" smtClean="0"/>
              <a:t> 41  выписок из </a:t>
            </a:r>
            <a:r>
              <a:rPr lang="ru-RU" sz="2800" dirty="0" err="1" smtClean="0"/>
              <a:t>похозяйственных</a:t>
            </a:r>
            <a:r>
              <a:rPr lang="ru-RU" sz="2800" dirty="0" smtClean="0"/>
              <a:t> книг;  </a:t>
            </a:r>
          </a:p>
          <a:p>
            <a:r>
              <a:rPr lang="ru-RU" sz="2800" dirty="0" smtClean="0"/>
              <a:t>670 справок. 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0000"/>
                </a:solidFill>
                <a:latin typeface="Times New Roman"/>
              </a:rPr>
              <a:t>     Общее количество нотариальных действий:</a:t>
            </a:r>
          </a:p>
          <a:p>
            <a:r>
              <a:rPr lang="ru-RU" sz="2800" dirty="0" smtClean="0"/>
              <a:t>37</a:t>
            </a:r>
          </a:p>
          <a:p>
            <a:endParaRPr lang="ru-RU" sz="2800" dirty="0" smtClean="0"/>
          </a:p>
          <a:p>
            <a:endParaRPr lang="ru-RU" sz="2800" dirty="0" smtClean="0"/>
          </a:p>
          <a:p>
            <a:pPr algn="ctr">
              <a:buNone/>
            </a:pPr>
            <a:endParaRPr lang="ru-RU" sz="2800" b="1" dirty="0" smtClean="0">
              <a:solidFill>
                <a:srgbClr val="000000"/>
              </a:solidFill>
              <a:latin typeface="Times New Roman"/>
            </a:endParaRPr>
          </a:p>
          <a:p>
            <a:pPr algn="ctr">
              <a:buNone/>
            </a:pPr>
            <a:endParaRPr lang="ru-RU" sz="2800" b="1" dirty="0" smtClean="0">
              <a:solidFill>
                <a:srgbClr val="000000"/>
              </a:solidFill>
              <a:latin typeface="Times New Roman"/>
            </a:endParaRPr>
          </a:p>
          <a:p>
            <a:pPr algn="ctr">
              <a:buNone/>
            </a:pPr>
            <a:endParaRPr lang="ru-RU" sz="3200" b="1" dirty="0" smtClean="0">
              <a:solidFill>
                <a:srgbClr val="000000"/>
              </a:solidFill>
              <a:latin typeface="Times New Roman"/>
            </a:endParaRPr>
          </a:p>
          <a:p>
            <a:endParaRPr lang="ru-RU" sz="3200" dirty="0" smtClean="0"/>
          </a:p>
          <a:p>
            <a:pPr algn="ctr"/>
            <a:endParaRPr lang="ru-RU" sz="4400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57356" y="785794"/>
            <a:ext cx="6000792" cy="714380"/>
          </a:xfrm>
        </p:spPr>
        <p:txBody>
          <a:bodyPr anchor="t"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РАБОТА С НАСЕЛЕНИЕМ 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86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" descr="D:\Изображения\Герб Тальменки\Тальменский район (пакет) герб прил 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0"/>
            <a:ext cx="758506" cy="85723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86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" descr="D:\Изображения\Герб Тальменки\Тальменский район (пакет) герб прил 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0"/>
            <a:ext cx="758506" cy="857232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>
          <a:xfrm>
            <a:off x="914400" y="2143116"/>
            <a:ext cx="7772400" cy="3876684"/>
          </a:xfrm>
        </p:spPr>
        <p:txBody>
          <a:bodyPr/>
          <a:lstStyle/>
          <a:p>
            <a:r>
              <a:rPr lang="ru-RU" sz="3200" b="1" dirty="0" smtClean="0"/>
              <a:t>Проведено  8 сессий Совета депутатов;</a:t>
            </a:r>
          </a:p>
          <a:p>
            <a:r>
              <a:rPr lang="ru-RU" sz="3200" b="1" dirty="0" smtClean="0"/>
              <a:t>Рассмотрено  45  вопросов;</a:t>
            </a:r>
          </a:p>
          <a:p>
            <a:r>
              <a:rPr lang="ru-RU" sz="3200" b="1" dirty="0" smtClean="0"/>
              <a:t>Принято  12 нормативно-правовых актов.</a:t>
            </a:r>
          </a:p>
          <a:p>
            <a:endParaRPr lang="ru-RU" dirty="0"/>
          </a:p>
        </p:txBody>
      </p:sp>
      <p:sp>
        <p:nvSpPr>
          <p:cNvPr id="8" name="Заголовок 2"/>
          <p:cNvSpPr>
            <a:spLocks noGrp="1"/>
          </p:cNvSpPr>
          <p:nvPr>
            <p:ph type="title"/>
          </p:nvPr>
        </p:nvSpPr>
        <p:spPr>
          <a:xfrm>
            <a:off x="1000100" y="642918"/>
            <a:ext cx="77724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НОРМОТВОРЧЕСТВО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14"/>
            <a:ext cx="9144000" cy="786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" descr="D:\Изображения\Герб Тальменки\Тальменский район (пакет) герб прил 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7" y="71414"/>
            <a:ext cx="758506" cy="857232"/>
          </a:xfrm>
          <a:prstGeom prst="rect">
            <a:avLst/>
          </a:prstGeom>
          <a:noFill/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14282" y="928670"/>
          <a:ext cx="8786875" cy="5825381"/>
        </p:xfrm>
        <a:graphic>
          <a:graphicData uri="http://schemas.openxmlformats.org/drawingml/2006/table">
            <a:tbl>
              <a:tblPr/>
              <a:tblGrid>
                <a:gridCol w="2499463"/>
                <a:gridCol w="892790"/>
                <a:gridCol w="1068784"/>
                <a:gridCol w="1021581"/>
                <a:gridCol w="973794"/>
                <a:gridCol w="843255"/>
                <a:gridCol w="743604"/>
                <a:gridCol w="743604"/>
              </a:tblGrid>
              <a:tr h="154461">
                <a:tc gridSpan="8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Финансы                                                                                          2017                 2018                         2019                 2020               2021            2020</a:t>
                      </a: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878" marR="38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8921">
                <a:tc>
                  <a:txBody>
                    <a:bodyPr/>
                    <a:lstStyle/>
                    <a:p>
                      <a:pPr indent="1524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   Доходы 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консолидированного бюджета поселения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878" marR="38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тыс. руб. 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878" marR="38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3538,9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878" marR="38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3709,7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878" marR="38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5961,0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878" marR="38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4205,8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878" marR="38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4332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878" marR="38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4462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878" marR="38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461">
                <a:tc>
                  <a:txBody>
                    <a:bodyPr/>
                    <a:lstStyle/>
                    <a:p>
                      <a:pPr indent="3048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в том числе: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878" marR="38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878" marR="38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878" marR="38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878" marR="38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878" marR="38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878" marR="38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878" marR="38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878" marR="38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9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Доходы без учёта межбюджетных трансфертов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878" marR="38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тыс. руб. 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878" marR="38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2296,5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878" marR="38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2704,0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878" marR="38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4568,8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878" marR="38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3617,3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878" marR="38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3725,8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878" marR="38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3837,6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878" marR="38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921">
                <a:tc>
                  <a:txBody>
                    <a:bodyPr/>
                    <a:lstStyle/>
                    <a:p>
                      <a:pPr indent="3048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i="1" dirty="0">
                          <a:latin typeface="Times New Roman"/>
                          <a:ea typeface="Times New Roman"/>
                          <a:cs typeface="Times New Roman"/>
                        </a:rPr>
                        <a:t>план налог на доходы физических лиц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878" marR="38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тыс. руб. 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878" marR="38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267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878" marR="38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310,0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878" marR="38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569,4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878" marR="38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594,8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878" marR="38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612,6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878" marR="38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631,0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878" marR="38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921">
                <a:tc>
                  <a:txBody>
                    <a:bodyPr/>
                    <a:lstStyle/>
                    <a:p>
                      <a:pPr indent="3048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i="1">
                          <a:latin typeface="Times New Roman"/>
                          <a:ea typeface="Times New Roman"/>
                          <a:cs typeface="Times New Roman"/>
                        </a:rPr>
                        <a:t>получено налог на доходы физических лиц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878" marR="38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тыс. руб. 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878" marR="38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268,3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878" marR="38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324,9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878" marR="38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570,0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878" marR="38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878" marR="38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878" marR="38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878" marR="38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461">
                <a:tc>
                  <a:txBody>
                    <a:bodyPr/>
                    <a:lstStyle/>
                    <a:p>
                      <a:pPr indent="3048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i="1">
                          <a:latin typeface="Times New Roman"/>
                          <a:ea typeface="Times New Roman"/>
                          <a:cs typeface="Times New Roman"/>
                        </a:rPr>
                        <a:t>процент исполнения 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878" marR="38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878" marR="38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100,5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878" marR="38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104,8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878" marR="38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100,1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878" marR="38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878" marR="38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878" marR="38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878" marR="38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461">
                <a:tc>
                  <a:txBody>
                    <a:bodyPr/>
                    <a:lstStyle/>
                    <a:p>
                      <a:pPr indent="3048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i="1">
                          <a:latin typeface="Times New Roman"/>
                          <a:ea typeface="Times New Roman"/>
                          <a:cs typeface="Times New Roman"/>
                        </a:rPr>
                        <a:t>план налоги на имущество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878" marR="38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тыс. руб. 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878" marR="38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85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878" marR="38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90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878" marR="38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89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878" marR="38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120,2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878" marR="38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123,8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878" marR="38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127,5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878" marR="38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921">
                <a:tc>
                  <a:txBody>
                    <a:bodyPr/>
                    <a:lstStyle/>
                    <a:p>
                      <a:pPr indent="3048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i="1">
                          <a:latin typeface="Times New Roman"/>
                          <a:ea typeface="Times New Roman"/>
                          <a:cs typeface="Times New Roman"/>
                        </a:rPr>
                        <a:t>получено налоги на имущество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878" marR="38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тыс. руб. 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878" marR="38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86,3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878" marR="38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90,1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878" marR="38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89,4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878" marR="38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878" marR="38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878" marR="38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878" marR="38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461">
                <a:tc>
                  <a:txBody>
                    <a:bodyPr/>
                    <a:lstStyle/>
                    <a:p>
                      <a:pPr indent="3048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i="1">
                          <a:latin typeface="Times New Roman"/>
                          <a:ea typeface="Times New Roman"/>
                          <a:cs typeface="Times New Roman"/>
                        </a:rPr>
                        <a:t>процент исполнения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878" marR="38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878" marR="38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101,5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878" marR="38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100,1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878" marR="38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100,4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878" marR="38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878" marR="38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878" marR="38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878" marR="38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4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i="1">
                          <a:latin typeface="Times New Roman"/>
                          <a:ea typeface="Times New Roman"/>
                          <a:cs typeface="Times New Roman"/>
                        </a:rPr>
                        <a:t>        план земельный налог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878" marR="38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    тыс. руб.</a:t>
                      </a:r>
                    </a:p>
                  </a:txBody>
                  <a:tcPr marL="38878" marR="38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570,7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878" marR="38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688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878" marR="38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755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878" marR="38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692,9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878" marR="38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713,7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878" marR="38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735,1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878" marR="38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461">
                <a:tc>
                  <a:txBody>
                    <a:bodyPr/>
                    <a:lstStyle/>
                    <a:p>
                      <a:pPr indent="3048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i="1">
                          <a:latin typeface="Times New Roman"/>
                          <a:ea typeface="Times New Roman"/>
                          <a:cs typeface="Times New Roman"/>
                        </a:rPr>
                        <a:t>получено земельный налог 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878" marR="38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тыс. руб.</a:t>
                      </a:r>
                    </a:p>
                  </a:txBody>
                  <a:tcPr marL="38878" marR="38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573,9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878" marR="38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721,6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878" marR="38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764,9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878" marR="38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878" marR="38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878" marR="38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878" marR="38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461">
                <a:tc>
                  <a:txBody>
                    <a:bodyPr/>
                    <a:lstStyle/>
                    <a:p>
                      <a:pPr indent="3048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i="1">
                          <a:latin typeface="Times New Roman"/>
                          <a:ea typeface="Times New Roman"/>
                          <a:cs typeface="Times New Roman"/>
                        </a:rPr>
                        <a:t>процент исполнения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878" marR="38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878" marR="38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100,6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878" marR="38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104,9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878" marR="38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101,3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878" marR="38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878" marR="38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878" marR="38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878" marR="38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461">
                <a:tc>
                  <a:txBody>
                    <a:bodyPr/>
                    <a:lstStyle/>
                    <a:p>
                      <a:pPr indent="3048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i="1">
                          <a:latin typeface="Times New Roman"/>
                          <a:ea typeface="Times New Roman"/>
                          <a:cs typeface="Times New Roman"/>
                        </a:rPr>
                        <a:t>план аренда земли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878" marR="38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тыс. руб.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878" marR="38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878" marR="38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878" marR="38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878" marR="38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878" marR="38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878" marR="38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878" marR="38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461">
                <a:tc>
                  <a:txBody>
                    <a:bodyPr/>
                    <a:lstStyle/>
                    <a:p>
                      <a:pPr indent="3048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i="1">
                          <a:latin typeface="Times New Roman"/>
                          <a:ea typeface="Times New Roman"/>
                          <a:cs typeface="Times New Roman"/>
                        </a:rPr>
                        <a:t>получено аренда земли 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878" marR="38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тыс. руб.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878" marR="38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878" marR="38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878" marR="38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878" marR="38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878" marR="38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878" marR="38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878" marR="38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461">
                <a:tc>
                  <a:txBody>
                    <a:bodyPr/>
                    <a:lstStyle/>
                    <a:p>
                      <a:pPr indent="3048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i="1">
                          <a:latin typeface="Times New Roman"/>
                          <a:ea typeface="Times New Roman"/>
                          <a:cs typeface="Times New Roman"/>
                        </a:rPr>
                        <a:t>процент исполнения 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878" marR="38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878" marR="38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878" marR="38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878" marR="38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878" marR="38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878" marR="38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878" marR="38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878" marR="38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461">
                <a:tc>
                  <a:txBody>
                    <a:bodyPr/>
                    <a:lstStyle/>
                    <a:p>
                      <a:pPr indent="3048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i="1">
                          <a:latin typeface="Times New Roman"/>
                          <a:ea typeface="Times New Roman"/>
                          <a:cs typeface="Times New Roman"/>
                        </a:rPr>
                        <a:t>прочие налоговые доходы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878" marR="38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тыс. руб. 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878" marR="38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29,2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878" marR="38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231,7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878" marR="38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1702,3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878" marR="38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180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878" marR="38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40404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180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878" marR="38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59595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180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878" marR="38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461">
                <a:tc>
                  <a:txBody>
                    <a:bodyPr/>
                    <a:lstStyle/>
                    <a:p>
                      <a:pPr indent="3048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i="1">
                          <a:latin typeface="Times New Roman"/>
                          <a:ea typeface="Times New Roman"/>
                          <a:cs typeface="Times New Roman"/>
                        </a:rPr>
                        <a:t>неналоговые доходы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878" marR="38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тыс. руб. 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878" marR="38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218,1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878" marR="38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585,6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878" marR="38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316,3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878" marR="38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228,1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878" marR="38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234,9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878" marR="38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241,9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878" marR="38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9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i="1">
                          <a:latin typeface="Times New Roman"/>
                          <a:ea typeface="Times New Roman"/>
                          <a:cs typeface="Times New Roman"/>
                        </a:rPr>
                        <a:t>      возврат остатков субсидий, субвенций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878" marR="38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Тыс.руб.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878" marR="38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878" marR="38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-32,7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878" marR="38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878" marR="38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878" marR="38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878" marR="38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878" marR="38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461">
                <a:tc>
                  <a:txBody>
                    <a:bodyPr/>
                    <a:lstStyle/>
                    <a:p>
                      <a:pPr indent="3048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Межбюджетные трансферты 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878" marR="38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тыс. руб. 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878" marR="38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1242,4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878" marR="38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1005,7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878" marR="38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1392,2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878" marR="38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593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878" marR="38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610,8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878" marR="38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629,1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878" marR="38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9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Расходы консолидированного бюджета муниципального поселения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878" marR="38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тыс. руб. 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878" marR="38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3531,1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878" marR="38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3643,9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878" marR="38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5559,3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878" marR="38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4205,8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878" marR="38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4332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878" marR="38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4462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878" marR="38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461">
                <a:tc>
                  <a:txBody>
                    <a:bodyPr/>
                    <a:lstStyle/>
                    <a:p>
                      <a:pPr indent="1524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i="1">
                          <a:latin typeface="Times New Roman"/>
                          <a:ea typeface="Times New Roman"/>
                          <a:cs typeface="Times New Roman"/>
                        </a:rPr>
                        <a:t>Общегосударственные вопросы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878" marR="38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тыс. руб. 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878" marR="38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1310,0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878" marR="38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1822,6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878" marR="38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2825,0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878" marR="38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2168,2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878" marR="38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2233,2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878" marR="38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2300,2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878" marR="38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921">
                <a:tc>
                  <a:txBody>
                    <a:bodyPr/>
                    <a:lstStyle/>
                    <a:p>
                      <a:pPr indent="1524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i="1" dirty="0">
                          <a:latin typeface="Times New Roman"/>
                          <a:ea typeface="Times New Roman"/>
                          <a:cs typeface="Times New Roman"/>
                        </a:rPr>
                        <a:t>Жилищно-коммунальное хозяйство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878" marR="38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тыс. руб. 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878" marR="38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299,0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878" marR="38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143,2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878" marR="38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1357,7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878" marR="38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219,3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878" marR="38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225,8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878" marR="38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232,6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878" marR="38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921">
                <a:tc>
                  <a:txBody>
                    <a:bodyPr/>
                    <a:lstStyle/>
                    <a:p>
                      <a:pPr indent="1524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i="1">
                          <a:latin typeface="Times New Roman"/>
                          <a:ea typeface="Times New Roman"/>
                          <a:cs typeface="Times New Roman"/>
                        </a:rPr>
                        <a:t>Социально-культурные мероприятия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878" marR="38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тыс. руб. 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878" marR="38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878" marR="38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878" marR="38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878" marR="38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878" marR="38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878" marR="38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878" marR="38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461">
                <a:tc>
                  <a:txBody>
                    <a:bodyPr/>
                    <a:lstStyle/>
                    <a:p>
                      <a:pPr indent="1524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i="1">
                          <a:latin typeface="Times New Roman"/>
                          <a:ea typeface="Times New Roman"/>
                          <a:cs typeface="Times New Roman"/>
                        </a:rPr>
                        <a:t>   образование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878" marR="38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тыс. руб. 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878" marR="38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878" marR="38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878" marR="38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878" marR="38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878" marR="38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878" marR="38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878" marR="38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461">
                <a:tc>
                  <a:txBody>
                    <a:bodyPr/>
                    <a:lstStyle/>
                    <a:p>
                      <a:pPr indent="1524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i="1">
                          <a:latin typeface="Times New Roman"/>
                          <a:ea typeface="Times New Roman"/>
                          <a:cs typeface="Times New Roman"/>
                        </a:rPr>
                        <a:t>   культура 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878" marR="38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тыс. руб. 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878" marR="38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658,9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878" marR="38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659,9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878" marR="38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681,5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878" marR="38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780,6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878" marR="38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804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878" marR="38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828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878" marR="38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461">
                <a:tc>
                  <a:txBody>
                    <a:bodyPr/>
                    <a:lstStyle/>
                    <a:p>
                      <a:pPr indent="1524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i="1">
                          <a:latin typeface="Times New Roman"/>
                          <a:ea typeface="Times New Roman"/>
                          <a:cs typeface="Times New Roman"/>
                        </a:rPr>
                        <a:t>   здравоохранение 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878" marR="38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тыс. руб. 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878" marR="38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878" marR="38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878" marR="38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878" marR="38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878" marR="38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878" marR="38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878" marR="38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461">
                <a:tc>
                  <a:txBody>
                    <a:bodyPr/>
                    <a:lstStyle/>
                    <a:p>
                      <a:pPr indent="1524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i="1">
                          <a:latin typeface="Times New Roman"/>
                          <a:ea typeface="Times New Roman"/>
                          <a:cs typeface="Times New Roman"/>
                        </a:rPr>
                        <a:t>спорт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878" marR="38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тыс. руб.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878" marR="38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1,7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878" marR="38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4,4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878" marR="38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878" marR="38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878" marR="38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878" marR="38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878" marR="38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57158" y="1285860"/>
          <a:ext cx="8358245" cy="2713878"/>
        </p:xfrm>
        <a:graphic>
          <a:graphicData uri="http://schemas.openxmlformats.org/drawingml/2006/table">
            <a:tbl>
              <a:tblPr/>
              <a:tblGrid>
                <a:gridCol w="1857388"/>
                <a:gridCol w="1357322"/>
                <a:gridCol w="928694"/>
                <a:gridCol w="785818"/>
                <a:gridCol w="857256"/>
                <a:gridCol w="848951"/>
                <a:gridCol w="861408"/>
                <a:gridCol w="861408"/>
              </a:tblGrid>
              <a:tr h="8674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Показатели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Единица измерения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отчет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отчет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отчет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прогноз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02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2017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2018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2019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2020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2021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2022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746"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Аренда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имущества 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37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Заключено договоров аренды муниципального имущества поселения </a:t>
                      </a:r>
                    </a:p>
                  </a:txBody>
                  <a:tcPr marL="42459" marR="42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шт.</a:t>
                      </a:r>
                    </a:p>
                  </a:txBody>
                  <a:tcPr marL="42459" marR="42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49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Общая сумма договоров.</a:t>
                      </a:r>
                    </a:p>
                  </a:txBody>
                  <a:tcPr marL="42459" marR="42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тыс. руб.</a:t>
                      </a:r>
                    </a:p>
                  </a:txBody>
                  <a:tcPr marL="42459" marR="42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188,6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193,8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288,1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288,1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288,1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288,1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49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Получено арендной платы </a:t>
                      </a:r>
                    </a:p>
                  </a:txBody>
                  <a:tcPr marL="42459" marR="42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тыс. руб.</a:t>
                      </a:r>
                    </a:p>
                  </a:txBody>
                  <a:tcPr marL="42459" marR="42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188,6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193,8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288,1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288,1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288,1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288,1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170" name="Picture 2" descr="Картинки по запросу &quot;Аренда имущества&quot;&quot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62" y="4286256"/>
            <a:ext cx="3571900" cy="2230454"/>
          </a:xfrm>
          <a:prstGeom prst="rect">
            <a:avLst/>
          </a:prstGeom>
          <a:noFill/>
        </p:spPr>
      </p:pic>
      <p:pic>
        <p:nvPicPr>
          <p:cNvPr id="7172" name="Picture 4" descr="Картинки по запросу &quot;Аренда имущества&quot;&quot;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28" y="4286256"/>
            <a:ext cx="3071834" cy="2244802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71414"/>
            <a:ext cx="9144000" cy="786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" descr="D:\Изображения\Герб Тальменки\Тальменский район (пакет) герб прил 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597" y="71414"/>
            <a:ext cx="758506" cy="857232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28596" y="1357298"/>
          <a:ext cx="8215371" cy="2223327"/>
        </p:xfrm>
        <a:graphic>
          <a:graphicData uri="http://schemas.openxmlformats.org/drawingml/2006/table">
            <a:tbl>
              <a:tblPr/>
              <a:tblGrid>
                <a:gridCol w="2294383"/>
                <a:gridCol w="1184198"/>
                <a:gridCol w="888148"/>
                <a:gridCol w="814136"/>
                <a:gridCol w="814136"/>
                <a:gridCol w="740124"/>
                <a:gridCol w="740124"/>
                <a:gridCol w="740122"/>
              </a:tblGrid>
              <a:tr h="15922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Показатели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Единица измерения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отчет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отчет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отчет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прогноз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4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2017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2018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2019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2020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2021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2022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2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Разная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информация 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4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Количество  домовладений </a:t>
                      </a:r>
                    </a:p>
                  </a:txBody>
                  <a:tcPr marL="42459" marR="42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шт.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682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683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684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685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686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687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207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Количество многоквартирных домов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в них квартир </a:t>
                      </a:r>
                    </a:p>
                  </a:txBody>
                  <a:tcPr marL="42459" marR="42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шт.</a:t>
                      </a:r>
                    </a:p>
                  </a:txBody>
                  <a:tcPr marL="42459" marR="42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4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шт.</a:t>
                      </a:r>
                    </a:p>
                  </a:txBody>
                  <a:tcPr marL="42459" marR="42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62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62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62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62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62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62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6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Количество  подписчиков на газету «Тальменская жизнь»</a:t>
                      </a:r>
                    </a:p>
                  </a:txBody>
                  <a:tcPr marL="42459" marR="42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102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110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116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120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126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132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14"/>
            <a:ext cx="9144000" cy="786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" descr="D:\Изображения\Герб Тальменки\Тальменский район (пакет) герб прил 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7" y="71414"/>
            <a:ext cx="758506" cy="857232"/>
          </a:xfrm>
          <a:prstGeom prst="rect">
            <a:avLst/>
          </a:prstGeom>
          <a:noFill/>
        </p:spPr>
      </p:pic>
      <p:pic>
        <p:nvPicPr>
          <p:cNvPr id="8" name="Рисунок 7" descr="ц. площадь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3786190"/>
            <a:ext cx="2786082" cy="1857388"/>
          </a:xfrm>
          <a:prstGeom prst="rect">
            <a:avLst/>
          </a:prstGeom>
        </p:spPr>
      </p:pic>
      <p:pic>
        <p:nvPicPr>
          <p:cNvPr id="9" name="Рисунок 8" descr="поселок 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71802" y="3786190"/>
            <a:ext cx="2821747" cy="1882105"/>
          </a:xfrm>
          <a:prstGeom prst="rect">
            <a:avLst/>
          </a:prstGeom>
        </p:spPr>
      </p:pic>
      <p:pic>
        <p:nvPicPr>
          <p:cNvPr id="10" name="Рисунок 9" descr="поселок 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00760" y="3786190"/>
            <a:ext cx="2857520" cy="1905966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857232"/>
            <a:ext cx="4071966" cy="785810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Задачи в работе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1643050"/>
            <a:ext cx="7772400" cy="4572000"/>
          </a:xfrm>
        </p:spPr>
        <p:txBody>
          <a:bodyPr>
            <a:normAutofit fontScale="25000" lnSpcReduction="20000"/>
          </a:bodyPr>
          <a:lstStyle/>
          <a:p>
            <a:r>
              <a:rPr lang="ru-RU" sz="5600" b="1" dirty="0" smtClean="0"/>
              <a:t>На 2020 год предлагается определить основными направлениями развития:</a:t>
            </a:r>
            <a:endParaRPr lang="ru-RU" sz="5600" dirty="0" smtClean="0"/>
          </a:p>
          <a:p>
            <a:r>
              <a:rPr lang="ru-RU" sz="5600" b="1" dirty="0" smtClean="0"/>
              <a:t>1 . Обустройство детской игровой площадки на 2020 год по программе поддержки местных инициатив</a:t>
            </a:r>
          </a:p>
          <a:p>
            <a:r>
              <a:rPr lang="ru-RU" sz="5600" b="1" dirty="0" smtClean="0"/>
              <a:t>2. Обустройство многофункциональной спортивной площадки по программе "Формирование современной городской среды" в 2020 году</a:t>
            </a:r>
          </a:p>
          <a:p>
            <a:r>
              <a:rPr lang="ru-RU" sz="5600" b="1" dirty="0" smtClean="0"/>
              <a:t>3. Обустройство новой спортивной беговой дорожки и установка трибун с освещением программе "Формирование современной городской среды"  на 2021 год.</a:t>
            </a:r>
          </a:p>
          <a:p>
            <a:r>
              <a:rPr lang="ru-RU" sz="5600" b="1" dirty="0" smtClean="0"/>
              <a:t>4. Капитальный ремонт Дома Культуры по программам КАИП или Минсельхозразвития на 2021 год.</a:t>
            </a:r>
          </a:p>
          <a:p>
            <a:r>
              <a:rPr lang="ru-RU" sz="5600" b="1" dirty="0" smtClean="0"/>
              <a:t>5. Водоснабжение -  Замена водопровода, в следствии чего улучшение качества питьевой воды на 2021 год.</a:t>
            </a:r>
          </a:p>
          <a:p>
            <a:r>
              <a:rPr lang="ru-RU" sz="5600" b="1" dirty="0" smtClean="0"/>
              <a:t>6. Асфальтирование дороги от трассы по ул. Юбилейная до центра и школы  на 2021 год ( за счет Дорожного фонда и программы "Безопасное качество дорог)</a:t>
            </a:r>
          </a:p>
          <a:p>
            <a:r>
              <a:rPr lang="ru-RU" sz="5600" b="1" dirty="0" smtClean="0"/>
              <a:t>7.  Строительство спортзала на 2022 год.</a:t>
            </a:r>
          </a:p>
          <a:p>
            <a:r>
              <a:rPr lang="ru-RU" sz="5600" b="1" dirty="0" smtClean="0"/>
              <a:t>8.  Благоустройство центральной площади на 2022 год</a:t>
            </a:r>
          </a:p>
          <a:p>
            <a:r>
              <a:rPr lang="ru-RU" sz="5600" b="1" dirty="0" smtClean="0"/>
              <a:t>9.  Создание парковой зоны рядом с центром поселка на 2023 год по программе "Формирование современной городской среды" </a:t>
            </a:r>
          </a:p>
          <a:p>
            <a:r>
              <a:rPr lang="ru-RU" sz="5600" b="1" dirty="0" smtClean="0"/>
              <a:t>10. Установка еще 50 фонарей уличного освещения по ППМИ до 2024 года.</a:t>
            </a:r>
          </a:p>
          <a:p>
            <a:r>
              <a:rPr lang="ru-RU" sz="5600" b="1" dirty="0" smtClean="0"/>
              <a:t>11. Установка уличного освещения по ул. Центральная и Среднесибирская в количестве 20 </a:t>
            </a:r>
            <a:r>
              <a:rPr lang="ru-RU" sz="5600" b="1" dirty="0" err="1" smtClean="0"/>
              <a:t>шт</a:t>
            </a:r>
            <a:r>
              <a:rPr lang="ru-RU" sz="5600" b="1" dirty="0" smtClean="0"/>
              <a:t> на 2021 год.</a:t>
            </a:r>
          </a:p>
          <a:p>
            <a:r>
              <a:rPr lang="ru-RU" sz="5600" b="1" dirty="0" smtClean="0"/>
              <a:t>12. Проработать вопрос по устройству </a:t>
            </a:r>
            <a:r>
              <a:rPr lang="ru-RU" sz="5600" b="1" dirty="0" err="1" smtClean="0"/>
              <a:t>перезда</a:t>
            </a:r>
            <a:r>
              <a:rPr lang="ru-RU" sz="5600" b="1" dirty="0" smtClean="0"/>
              <a:t> </a:t>
            </a:r>
            <a:r>
              <a:rPr lang="ru-RU" sz="5600" b="1" dirty="0" smtClean="0"/>
              <a:t>через </a:t>
            </a:r>
            <a:r>
              <a:rPr lang="ru-RU" sz="5600" b="1" dirty="0" smtClean="0"/>
              <a:t>железную дорогу на ул. Вокзальная в сторону дач.</a:t>
            </a:r>
          </a:p>
          <a:p>
            <a:pPr>
              <a:buNone/>
            </a:pPr>
            <a:endParaRPr lang="ru-RU" b="1" dirty="0" smtClean="0"/>
          </a:p>
          <a:p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14"/>
            <a:ext cx="9144000" cy="786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" descr="D:\Изображения\Герб Тальменки\Тальменский район (пакет) герб прил 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7" y="71414"/>
            <a:ext cx="758506" cy="857232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14"/>
            <a:ext cx="9144000" cy="786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" descr="D:\Изображения\Герб Тальменки\Тальменский район (пакет) герб прил 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7" y="71414"/>
            <a:ext cx="758506" cy="857232"/>
          </a:xfrm>
          <a:prstGeom prst="rect">
            <a:avLst/>
          </a:prstGeom>
          <a:noFill/>
        </p:spPr>
      </p:pic>
      <p:pic>
        <p:nvPicPr>
          <p:cNvPr id="10" name="Содержимое 9" descr="администрация.jpg"/>
          <p:cNvPicPr>
            <a:picLocks noGrp="1" noChangeAspect="1"/>
          </p:cNvPicPr>
          <p:nvPr>
            <p:ph sz="quarter" idx="1"/>
          </p:nvPr>
        </p:nvPicPr>
        <p:blipFill>
          <a:blip r:embed="rId4"/>
          <a:stretch>
            <a:fillRect/>
          </a:stretch>
        </p:blipFill>
        <p:spPr>
          <a:xfrm>
            <a:off x="785786" y="928670"/>
            <a:ext cx="7643866" cy="5732899"/>
          </a:xfrm>
        </p:spPr>
      </p:pic>
      <p:sp>
        <p:nvSpPr>
          <p:cNvPr id="12" name="Прямоугольник 11"/>
          <p:cNvSpPr/>
          <p:nvPr/>
        </p:nvSpPr>
        <p:spPr>
          <a:xfrm>
            <a:off x="928662" y="3214686"/>
            <a:ext cx="76226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Спасибо за внимание!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14"/>
            <a:ext cx="9144000" cy="786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" descr="D:\Изображения\Герб Тальменки\Тальменский район (пакет) герб прил 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7" y="71414"/>
            <a:ext cx="758506" cy="857232"/>
          </a:xfrm>
          <a:prstGeom prst="rect">
            <a:avLst/>
          </a:prstGeom>
          <a:noFill/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57158" y="1214422"/>
          <a:ext cx="8358246" cy="5205603"/>
        </p:xfrm>
        <a:graphic>
          <a:graphicData uri="http://schemas.openxmlformats.org/drawingml/2006/table">
            <a:tbl>
              <a:tblPr/>
              <a:tblGrid>
                <a:gridCol w="343543"/>
                <a:gridCol w="3237325"/>
                <a:gridCol w="3888252"/>
                <a:gridCol w="889126"/>
              </a:tblGrid>
              <a:tr h="9824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+mn-lt"/>
                          <a:ea typeface="Times New Roman"/>
                          <a:cs typeface="Times New Roman"/>
                        </a:rPr>
                        <a:t>1.</a:t>
                      </a:r>
                    </a:p>
                  </a:txBody>
                  <a:tcPr marL="50744" marR="50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Отчет о  работе Администрации Среднесибирского сельсовета за 2019 год  </a:t>
                      </a:r>
                      <a:r>
                        <a:rPr lang="ru-RU" sz="1100" b="1" dirty="0">
                          <a:latin typeface="+mn-lt"/>
                          <a:ea typeface="Times New Roman"/>
                          <a:cs typeface="Times New Roman"/>
                        </a:rPr>
                        <a:t>и прогнозном плане социально – экономического развития сельсовета   на 2020 год и плановый период 2021,  2022 годов. </a:t>
                      </a:r>
                    </a:p>
                  </a:txBody>
                  <a:tcPr marL="50744" marR="50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Докладывает глава сельсовета </a:t>
                      </a:r>
                      <a:endParaRPr lang="ru-RU" sz="1100" b="1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В.Я. </a:t>
                      </a:r>
                      <a:r>
                        <a:rPr lang="ru-RU" sz="1100" b="1" kern="12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Эрмиш</a:t>
                      </a:r>
                      <a:r>
                        <a:rPr lang="ru-RU" sz="1100" b="1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0744" marR="50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20 мин</a:t>
                      </a:r>
                      <a:endParaRPr lang="ru-RU" sz="11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0744" marR="50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4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+mn-lt"/>
                          <a:ea typeface="Times New Roman"/>
                          <a:cs typeface="Times New Roman"/>
                        </a:rPr>
                        <a:t>2.</a:t>
                      </a:r>
                    </a:p>
                  </a:txBody>
                  <a:tcPr marL="50744" marR="50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+mn-lt"/>
                          <a:ea typeface="Times New Roman"/>
                          <a:cs typeface="Times New Roman"/>
                        </a:rPr>
                        <a:t>О показателях работы общеобразовательной  школы , основных задачах и направлениях работы до 2022года</a:t>
                      </a:r>
                    </a:p>
                  </a:txBody>
                  <a:tcPr marL="50744" marR="50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latin typeface="+mn-lt"/>
                          <a:ea typeface="Times New Roman"/>
                          <a:cs typeface="Times New Roman"/>
                        </a:rPr>
                        <a:t>Директор </a:t>
                      </a:r>
                      <a:r>
                        <a:rPr lang="ru-RU" sz="1100" b="1" dirty="0">
                          <a:latin typeface="+mn-lt"/>
                          <a:ea typeface="Times New Roman"/>
                          <a:cs typeface="Times New Roman"/>
                        </a:rPr>
                        <a:t>МКОУ "Среднесибирская СОШ"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latin typeface="+mn-lt"/>
                          <a:ea typeface="Times New Roman"/>
                          <a:cs typeface="Times New Roman"/>
                        </a:rPr>
                        <a:t>Зоммер</a:t>
                      </a:r>
                      <a:r>
                        <a:rPr lang="ru-RU" sz="1100" b="1" dirty="0">
                          <a:latin typeface="+mn-lt"/>
                          <a:ea typeface="Times New Roman"/>
                          <a:cs typeface="Times New Roman"/>
                        </a:rPr>
                        <a:t> Я.К.</a:t>
                      </a:r>
                    </a:p>
                  </a:txBody>
                  <a:tcPr marL="50744" marR="50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 мин.</a:t>
                      </a:r>
                      <a:endParaRPr lang="ru-RU" sz="11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0744" marR="50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7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+mn-lt"/>
                          <a:ea typeface="Times New Roman"/>
                          <a:cs typeface="Times New Roman"/>
                        </a:rPr>
                        <a:t>3. </a:t>
                      </a:r>
                    </a:p>
                  </a:txBody>
                  <a:tcPr marL="50744" marR="50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+mn-lt"/>
                          <a:ea typeface="Times New Roman"/>
                          <a:cs typeface="Times New Roman"/>
                        </a:rPr>
                        <a:t>Об организации культурно – досуговых мероприятиях на территории поселения, основных направлениях развития до 2022года. </a:t>
                      </a:r>
                    </a:p>
                  </a:txBody>
                  <a:tcPr marL="50744" marR="50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+mn-lt"/>
                          <a:ea typeface="Times New Roman"/>
                          <a:cs typeface="Times New Roman"/>
                        </a:rPr>
                        <a:t>Докладывают: заведующая ДК Давыдова Е.В.,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+mn-lt"/>
                          <a:ea typeface="Times New Roman"/>
                          <a:cs typeface="Times New Roman"/>
                        </a:rPr>
                        <a:t>Заведующая  библиотекой </a:t>
                      </a:r>
                      <a:r>
                        <a:rPr lang="ru-RU" sz="1100" b="1" dirty="0" err="1">
                          <a:latin typeface="+mn-lt"/>
                          <a:ea typeface="Times New Roman"/>
                          <a:cs typeface="Times New Roman"/>
                        </a:rPr>
                        <a:t>Карабатова</a:t>
                      </a:r>
                      <a:r>
                        <a:rPr lang="ru-RU" sz="1100" b="1" dirty="0">
                          <a:latin typeface="+mn-lt"/>
                          <a:ea typeface="Times New Roman"/>
                          <a:cs typeface="Times New Roman"/>
                        </a:rPr>
                        <a:t> Л.М.</a:t>
                      </a:r>
                    </a:p>
                  </a:txBody>
                  <a:tcPr marL="50744" marR="50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 мин.</a:t>
                      </a:r>
                      <a:endParaRPr lang="ru-RU" sz="1100" b="1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5мин.</a:t>
                      </a:r>
                      <a:endParaRPr lang="ru-RU" sz="11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0744" marR="50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1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+mn-lt"/>
                          <a:ea typeface="Times New Roman"/>
                          <a:cs typeface="Times New Roman"/>
                        </a:rPr>
                        <a:t>4.</a:t>
                      </a:r>
                    </a:p>
                  </a:txBody>
                  <a:tcPr marL="50744" marR="50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+mn-lt"/>
                          <a:ea typeface="Times New Roman"/>
                          <a:cs typeface="Times New Roman"/>
                        </a:rPr>
                        <a:t>Отчет участкового уполномоченного полиции о состоянии правопорядка на территории сельсовета за 2019год.           </a:t>
                      </a:r>
                    </a:p>
                  </a:txBody>
                  <a:tcPr marL="50744" marR="50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+mn-lt"/>
                          <a:ea typeface="Times New Roman"/>
                          <a:cs typeface="Times New Roman"/>
                        </a:rPr>
                        <a:t>Участковый уполномоченный лейтенант полиции </a:t>
                      </a:r>
                      <a:r>
                        <a:rPr lang="ru-RU" sz="1100" b="1" dirty="0" err="1">
                          <a:latin typeface="+mn-lt"/>
                          <a:ea typeface="Times New Roman"/>
                          <a:cs typeface="Times New Roman"/>
                        </a:rPr>
                        <a:t>Конецкий</a:t>
                      </a:r>
                      <a:r>
                        <a:rPr lang="ru-RU" sz="1100" b="1" dirty="0">
                          <a:latin typeface="+mn-lt"/>
                          <a:ea typeface="Times New Roman"/>
                          <a:cs typeface="Times New Roman"/>
                        </a:rPr>
                        <a:t> А.В.</a:t>
                      </a:r>
                    </a:p>
                  </a:txBody>
                  <a:tcPr marL="50744" marR="50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 мин.</a:t>
                      </a:r>
                      <a:endParaRPr lang="ru-RU" sz="11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0744" marR="50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8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+mn-lt"/>
                          <a:ea typeface="Times New Roman"/>
                          <a:cs typeface="Times New Roman"/>
                        </a:rPr>
                        <a:t>5.</a:t>
                      </a:r>
                    </a:p>
                  </a:txBody>
                  <a:tcPr marL="50744" marR="50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+mn-lt"/>
                          <a:ea typeface="Times New Roman"/>
                          <a:cs typeface="Times New Roman"/>
                        </a:rPr>
                        <a:t>Об основных направлениях работы Администрации района на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+mn-lt"/>
                          <a:ea typeface="Times New Roman"/>
                          <a:cs typeface="Times New Roman"/>
                        </a:rPr>
                        <a:t>2020 – 2022годы.    </a:t>
                      </a:r>
                    </a:p>
                  </a:txBody>
                  <a:tcPr marL="50744" marR="50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Заместитель главы администрации </a:t>
                      </a:r>
                      <a:r>
                        <a:rPr kumimoji="0" lang="ru-RU" sz="11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Тальменского</a:t>
                      </a: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района, заведующий отделом по капитальному строительству и архитектуре Кондауров Н.И.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0744" marR="50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 мин.</a:t>
                      </a:r>
                      <a:endParaRPr lang="ru-RU" sz="11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0744" marR="50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24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+mn-lt"/>
                          <a:ea typeface="Times New Roman"/>
                          <a:cs typeface="Times New Roman"/>
                        </a:rPr>
                        <a:t>6.</a:t>
                      </a:r>
                    </a:p>
                  </a:txBody>
                  <a:tcPr marL="50744" marR="50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605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+mn-lt"/>
                          <a:ea typeface="Times New Roman"/>
                          <a:cs typeface="Times New Roman"/>
                        </a:rPr>
                        <a:t>Награждение грамотами Администрации сельсовета и </a:t>
                      </a:r>
                    </a:p>
                    <a:p>
                      <a:pPr marL="146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+mn-lt"/>
                          <a:ea typeface="Times New Roman"/>
                          <a:cs typeface="Times New Roman"/>
                        </a:rPr>
                        <a:t>Администрации района     </a:t>
                      </a:r>
                    </a:p>
                  </a:txBody>
                  <a:tcPr marL="50744" marR="50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Глава сельсовета </a:t>
                      </a:r>
                      <a:endParaRPr lang="ru-RU" sz="1100" b="1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В.Я. </a:t>
                      </a:r>
                      <a:r>
                        <a:rPr lang="ru-RU" sz="1100" b="1" kern="12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Эрмиш</a:t>
                      </a:r>
                      <a:r>
                        <a:rPr lang="ru-RU" sz="1100" b="1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b="1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Заместитель главы администрации </a:t>
                      </a:r>
                      <a:r>
                        <a:rPr lang="ru-RU" sz="1100" b="1" kern="12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Тальменского</a:t>
                      </a:r>
                      <a:r>
                        <a:rPr lang="ru-RU" sz="1100" b="1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района, заведующий отделом по капитальному строительству и архитектуре</a:t>
                      </a:r>
                      <a:endParaRPr lang="ru-RU" sz="1100" b="1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Кондауров Н.И.</a:t>
                      </a:r>
                      <a:endParaRPr lang="ru-RU" sz="11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0744" marR="50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+mn-lt"/>
                          <a:ea typeface="Times New Roman"/>
                          <a:cs typeface="Times New Roman"/>
                        </a:rPr>
                        <a:t>10 мин.</a:t>
                      </a:r>
                    </a:p>
                  </a:txBody>
                  <a:tcPr marL="50744" marR="50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+mn-lt"/>
                          <a:ea typeface="Times New Roman"/>
                          <a:cs typeface="Times New Roman"/>
                        </a:rPr>
                        <a:t>7. </a:t>
                      </a:r>
                    </a:p>
                  </a:txBody>
                  <a:tcPr marL="50744" marR="50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605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+mn-lt"/>
                          <a:ea typeface="Times New Roman"/>
                          <a:cs typeface="Times New Roman"/>
                        </a:rPr>
                        <a:t>Обсуждение Проекта решения Совета депутатов    </a:t>
                      </a:r>
                    </a:p>
                  </a:txBody>
                  <a:tcPr marL="50744" marR="50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Глава сельсовета </a:t>
                      </a:r>
                      <a:endParaRPr lang="ru-RU" sz="1100" b="1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В.Я. Эрмиш </a:t>
                      </a:r>
                      <a:endParaRPr lang="ru-RU" sz="11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0744" marR="50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+mn-lt"/>
                          <a:ea typeface="Times New Roman"/>
                          <a:cs typeface="Times New Roman"/>
                        </a:rPr>
                        <a:t>5 мин.</a:t>
                      </a:r>
                    </a:p>
                  </a:txBody>
                  <a:tcPr marL="50744" marR="50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3108" y="642918"/>
            <a:ext cx="4572032" cy="55399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Повестка отчетной  сессии: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34" y="6357958"/>
            <a:ext cx="1490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Регламент 70 мин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6" y="1357298"/>
          <a:ext cx="8215371" cy="2481619"/>
        </p:xfrm>
        <a:graphic>
          <a:graphicData uri="http://schemas.openxmlformats.org/drawingml/2006/table">
            <a:tbl>
              <a:tblPr/>
              <a:tblGrid>
                <a:gridCol w="2785907"/>
                <a:gridCol w="978387"/>
                <a:gridCol w="811604"/>
                <a:gridCol w="737242"/>
                <a:gridCol w="735119"/>
                <a:gridCol w="735119"/>
                <a:gridCol w="719715"/>
                <a:gridCol w="712278"/>
              </a:tblGrid>
              <a:tr h="23807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Показатели</a:t>
                      </a:r>
                      <a:endParaRPr lang="ru-RU" sz="1400" baseline="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610" marR="4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Единица измерения</a:t>
                      </a:r>
                      <a:endParaRPr lang="ru-RU" sz="1400" baseline="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610" marR="4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отчет</a:t>
                      </a:r>
                      <a:endParaRPr lang="ru-RU" sz="1400" baseline="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610" marR="4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отчет</a:t>
                      </a:r>
                      <a:endParaRPr lang="ru-RU" sz="1400" baseline="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610" marR="4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отчет</a:t>
                      </a:r>
                      <a:endParaRPr lang="ru-RU" sz="1400" baseline="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610" marR="4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прогноз</a:t>
                      </a:r>
                      <a:endParaRPr lang="ru-RU" sz="1400" baseline="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610" marR="4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33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2017</a:t>
                      </a:r>
                      <a:endParaRPr lang="ru-RU" sz="1400" baseline="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610" marR="4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2018</a:t>
                      </a:r>
                      <a:endParaRPr lang="ru-RU" sz="1400" baseline="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610" marR="4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2019</a:t>
                      </a:r>
                      <a:endParaRPr lang="ru-RU" sz="1400" baseline="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610" marR="4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2020</a:t>
                      </a:r>
                      <a:endParaRPr lang="ru-RU" sz="1400" baseline="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610" marR="4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2021</a:t>
                      </a:r>
                      <a:endParaRPr lang="ru-RU" sz="1400" baseline="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610" marR="4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2022</a:t>
                      </a:r>
                      <a:endParaRPr lang="ru-RU" sz="1400" baseline="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610" marR="4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438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1. Демографические показатели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610" marR="426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820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Численность постоянного населения (среднегодовая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(средняя по району)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610" marR="426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Человек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610" marR="426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2037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2020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2014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2023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2033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2043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69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Темпы роста ( +) , убытия (-)</a:t>
                      </a:r>
                    </a:p>
                  </a:txBody>
                  <a:tcPr marL="42610" marR="426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% </a:t>
                      </a:r>
                    </a:p>
                  </a:txBody>
                  <a:tcPr marL="42610" marR="426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0,9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0,8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0,3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0,4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0,5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0,6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69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Численность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пенсионеров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610" marR="426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человек</a:t>
                      </a:r>
                    </a:p>
                  </a:txBody>
                  <a:tcPr marL="42610" marR="426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770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765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750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745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740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740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69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Количество учащихся в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школе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610" marR="426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человек</a:t>
                      </a:r>
                    </a:p>
                  </a:txBody>
                  <a:tcPr marL="42610" marR="426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222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217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214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213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202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203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69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Количество детей в детском </a:t>
                      </a:r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саду</a:t>
                      </a:r>
                      <a:endParaRPr lang="ru-RU" sz="1400" dirty="0">
                        <a:solidFill>
                          <a:srgbClr val="7030A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610" marR="426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человек</a:t>
                      </a:r>
                    </a:p>
                  </a:txBody>
                  <a:tcPr marL="42610" marR="426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85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85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86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85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87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87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1746" name="Picture 2" descr="Картинки по запросу &quot;численность населения россии&quot;&quot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71604" y="3922661"/>
            <a:ext cx="5857916" cy="2666344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1414"/>
            <a:ext cx="9144000" cy="786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" descr="D:\Изображения\Герб Тальменки\Тальменский район (пакет) герб прил 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97" y="71414"/>
            <a:ext cx="758506" cy="85723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34" y="1428736"/>
          <a:ext cx="8215371" cy="1962912"/>
        </p:xfrm>
        <a:graphic>
          <a:graphicData uri="http://schemas.openxmlformats.org/drawingml/2006/table">
            <a:tbl>
              <a:tblPr/>
              <a:tblGrid>
                <a:gridCol w="2785907"/>
                <a:gridCol w="978387"/>
                <a:gridCol w="811604"/>
                <a:gridCol w="737242"/>
                <a:gridCol w="735119"/>
                <a:gridCol w="735119"/>
                <a:gridCol w="719715"/>
                <a:gridCol w="712278"/>
              </a:tblGrid>
              <a:tr h="9413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Показатели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610" marR="4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Единица измерения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610" marR="4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отчет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610" marR="4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отчет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610" marR="4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отчет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610" marR="4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прогноз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610" marR="4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23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2017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610" marR="4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2018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610" marR="4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2019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610" marR="4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2020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610" marR="4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2021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610" marR="4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2022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610" marR="4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136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Занятость граждан :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610" marR="426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64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Численность работающих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граждан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(средняя по району)</a:t>
                      </a:r>
                    </a:p>
                  </a:txBody>
                  <a:tcPr marL="42610" marR="426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человек</a:t>
                      </a:r>
                    </a:p>
                  </a:txBody>
                  <a:tcPr marL="42610" marR="426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914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920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932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945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950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965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77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Численность безработных граждан, зарегистрированных в  службе занятости</a:t>
                      </a:r>
                    </a:p>
                  </a:txBody>
                  <a:tcPr marL="42610" marR="426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Человек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610" marR="426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722" name="Picture 2" descr="Картинки по запросу &quot;Занятость граждан&quot;&quot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00166" y="3857628"/>
            <a:ext cx="6000792" cy="2786082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1414"/>
            <a:ext cx="9144000" cy="786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" descr="D:\Изображения\Герб Тальменки\Тальменский район (пакет) герб прил 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97" y="71414"/>
            <a:ext cx="758506" cy="85723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14"/>
            <a:ext cx="9144000" cy="786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" descr="D:\Изображения\Герб Тальменки\Тальменский район (пакет) герб прил 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7" y="71414"/>
            <a:ext cx="758506" cy="857232"/>
          </a:xfrm>
          <a:prstGeom prst="rect">
            <a:avLst/>
          </a:prstGeom>
          <a:noFill/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85720" y="1000108"/>
          <a:ext cx="8572560" cy="3724275"/>
        </p:xfrm>
        <a:graphic>
          <a:graphicData uri="http://schemas.openxmlformats.org/drawingml/2006/table">
            <a:tbl>
              <a:tblPr/>
              <a:tblGrid>
                <a:gridCol w="1605328"/>
                <a:gridCol w="675643"/>
                <a:gridCol w="1005177"/>
                <a:gridCol w="1071570"/>
                <a:gridCol w="1008608"/>
                <a:gridCol w="1205970"/>
                <a:gridCol w="1000132"/>
                <a:gridCol w="1000132"/>
              </a:tblGrid>
              <a:tr h="4191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b="1" dirty="0">
                          <a:latin typeface="Times New Roman"/>
                          <a:ea typeface="Calibri"/>
                          <a:cs typeface="Times New Roman"/>
                        </a:rPr>
                        <a:t>Показатели</a:t>
                      </a:r>
                      <a:endParaRPr lang="ru-RU" sz="12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b="1" dirty="0" smtClean="0">
                          <a:latin typeface="Times New Roman"/>
                          <a:ea typeface="Calibri"/>
                          <a:cs typeface="Times New Roman"/>
                        </a:rPr>
                        <a:t>Ед. </a:t>
                      </a:r>
                      <a:r>
                        <a:rPr lang="ru-RU" sz="1250" b="1" dirty="0">
                          <a:latin typeface="Times New Roman"/>
                          <a:ea typeface="Calibri"/>
                          <a:cs typeface="Times New Roman"/>
                        </a:rPr>
                        <a:t>измерения</a:t>
                      </a:r>
                      <a:endParaRPr lang="ru-RU" sz="12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отчет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отчет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отчет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прогноз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66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b="1" dirty="0">
                          <a:latin typeface="Times New Roman"/>
                          <a:ea typeface="Calibri"/>
                          <a:cs typeface="Times New Roman"/>
                        </a:rPr>
                        <a:t>2017</a:t>
                      </a:r>
                      <a:endParaRPr lang="ru-RU" sz="12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b="1" dirty="0">
                          <a:latin typeface="Times New Roman"/>
                          <a:ea typeface="Calibri"/>
                          <a:cs typeface="Times New Roman"/>
                        </a:rPr>
                        <a:t>2018</a:t>
                      </a:r>
                      <a:endParaRPr lang="ru-RU" sz="12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b="1" dirty="0">
                          <a:latin typeface="Times New Roman"/>
                          <a:ea typeface="Calibri"/>
                          <a:cs typeface="Times New Roman"/>
                        </a:rPr>
                        <a:t>2019</a:t>
                      </a:r>
                      <a:endParaRPr lang="ru-RU" sz="12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b="1" dirty="0">
                          <a:latin typeface="Times New Roman"/>
                          <a:ea typeface="Calibri"/>
                          <a:cs typeface="Times New Roman"/>
                        </a:rPr>
                        <a:t>2020</a:t>
                      </a:r>
                      <a:endParaRPr lang="ru-RU" sz="12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b="1" dirty="0">
                          <a:latin typeface="Times New Roman"/>
                          <a:ea typeface="Calibri"/>
                          <a:cs typeface="Times New Roman"/>
                        </a:rPr>
                        <a:t>2021</a:t>
                      </a:r>
                      <a:endParaRPr lang="ru-RU" sz="12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b="1" dirty="0">
                          <a:latin typeface="Times New Roman"/>
                          <a:ea typeface="Calibri"/>
                          <a:cs typeface="Times New Roman"/>
                        </a:rPr>
                        <a:t>2022</a:t>
                      </a:r>
                      <a:endParaRPr lang="ru-RU" sz="12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16">
                <a:tc gridSpan="8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b="1" dirty="0" smtClean="0">
                          <a:latin typeface="Times New Roman"/>
                          <a:ea typeface="Calibri"/>
                          <a:cs typeface="Times New Roman"/>
                        </a:rPr>
                        <a:t>Сельское</a:t>
                      </a:r>
                      <a:r>
                        <a:rPr lang="ru-RU" sz="125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хозяйство </a:t>
                      </a:r>
                      <a:endParaRPr lang="ru-RU" sz="125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5192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latin typeface="Times New Roman"/>
                          <a:ea typeface="Calibri"/>
                          <a:cs typeface="Times New Roman"/>
                        </a:rPr>
                        <a:t>Перечень </a:t>
                      </a:r>
                      <a:r>
                        <a:rPr lang="ru-RU" sz="1250" dirty="0" smtClean="0">
                          <a:latin typeface="Times New Roman"/>
                          <a:ea typeface="Calibri"/>
                          <a:cs typeface="Times New Roman"/>
                        </a:rPr>
                        <a:t>сельскохозяйственных </a:t>
                      </a:r>
                      <a:r>
                        <a:rPr lang="ru-RU" sz="1250" dirty="0">
                          <a:latin typeface="Times New Roman"/>
                          <a:ea typeface="Calibri"/>
                          <a:cs typeface="Times New Roman"/>
                        </a:rPr>
                        <a:t>предприятий, расположенных на территории  поселения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latin typeface="Times New Roman"/>
                          <a:ea typeface="Calibri"/>
                          <a:cs typeface="Times New Roman"/>
                        </a:rPr>
                        <a:t>Количество работающих в них</a:t>
                      </a:r>
                    </a:p>
                  </a:txBody>
                  <a:tcPr marL="42459" marR="42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название </a:t>
                      </a: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latin typeface="Times New Roman"/>
                          <a:ea typeface="Times New Roman"/>
                          <a:cs typeface="Times New Roman"/>
                        </a:rPr>
                        <a:t>ООО "Алтаймясопром"/ ПЗК "Магистральный"/</a:t>
                      </a:r>
                      <a:endParaRPr lang="ru-RU" sz="125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latin typeface="Times New Roman"/>
                          <a:ea typeface="Times New Roman"/>
                          <a:cs typeface="Times New Roman"/>
                        </a:rPr>
                        <a:t>ООО РК "Алтай Рыба"</a:t>
                      </a:r>
                      <a:endParaRPr lang="ru-RU" sz="12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latin typeface="Times New Roman"/>
                          <a:ea typeface="Times New Roman"/>
                          <a:cs typeface="Times New Roman"/>
                        </a:rPr>
                        <a:t>ООО "</a:t>
                      </a:r>
                      <a:r>
                        <a:rPr lang="ru-RU" sz="1250" dirty="0" err="1">
                          <a:latin typeface="Times New Roman"/>
                          <a:ea typeface="Times New Roman"/>
                          <a:cs typeface="Times New Roman"/>
                        </a:rPr>
                        <a:t>МитПром</a:t>
                      </a:r>
                      <a:r>
                        <a:rPr lang="ru-RU" sz="1250" dirty="0">
                          <a:latin typeface="Times New Roman"/>
                          <a:ea typeface="Times New Roman"/>
                          <a:cs typeface="Times New Roman"/>
                        </a:rPr>
                        <a:t>"/ ПЗК "Магистральный"/</a:t>
                      </a:r>
                      <a:endParaRPr lang="ru-RU" sz="125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latin typeface="Times New Roman"/>
                          <a:ea typeface="Times New Roman"/>
                          <a:cs typeface="Times New Roman"/>
                        </a:rPr>
                        <a:t>ООО РК "Алтай Рыба"</a:t>
                      </a:r>
                      <a:endParaRPr lang="ru-RU" sz="12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latin typeface="Times New Roman"/>
                          <a:ea typeface="Times New Roman"/>
                          <a:cs typeface="Times New Roman"/>
                        </a:rPr>
                        <a:t>ООО "</a:t>
                      </a:r>
                      <a:r>
                        <a:rPr lang="ru-RU" sz="1250" dirty="0" err="1">
                          <a:latin typeface="Times New Roman"/>
                          <a:ea typeface="Times New Roman"/>
                          <a:cs typeface="Times New Roman"/>
                        </a:rPr>
                        <a:t>МитПром</a:t>
                      </a:r>
                      <a:r>
                        <a:rPr lang="ru-RU" sz="1250" dirty="0">
                          <a:latin typeface="Times New Roman"/>
                          <a:ea typeface="Times New Roman"/>
                          <a:cs typeface="Times New Roman"/>
                        </a:rPr>
                        <a:t>"/ ПЗК "Магистральный"/</a:t>
                      </a:r>
                      <a:endParaRPr lang="ru-RU" sz="125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latin typeface="Times New Roman"/>
                          <a:ea typeface="Times New Roman"/>
                          <a:cs typeface="Times New Roman"/>
                        </a:rPr>
                        <a:t>ООО РК "Алтай Рыба"</a:t>
                      </a:r>
                      <a:endParaRPr lang="ru-RU" sz="12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latin typeface="Times New Roman"/>
                          <a:ea typeface="Times New Roman"/>
                          <a:cs typeface="Times New Roman"/>
                        </a:rPr>
                        <a:t>ООО "</a:t>
                      </a:r>
                      <a:r>
                        <a:rPr lang="ru-RU" sz="1250" dirty="0" err="1">
                          <a:latin typeface="Times New Roman"/>
                          <a:ea typeface="Times New Roman"/>
                          <a:cs typeface="Times New Roman"/>
                        </a:rPr>
                        <a:t>МитПром</a:t>
                      </a:r>
                      <a:r>
                        <a:rPr lang="ru-RU" sz="1250" dirty="0">
                          <a:latin typeface="Times New Roman"/>
                          <a:ea typeface="Times New Roman"/>
                          <a:cs typeface="Times New Roman"/>
                        </a:rPr>
                        <a:t>"/ ПЗК "Магистральный"/</a:t>
                      </a:r>
                      <a:endParaRPr lang="ru-RU" sz="125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latin typeface="Times New Roman"/>
                          <a:ea typeface="Times New Roman"/>
                          <a:cs typeface="Times New Roman"/>
                        </a:rPr>
                        <a:t>ООО РК "Алтай Рыба"</a:t>
                      </a:r>
                      <a:endParaRPr lang="ru-RU" sz="12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latin typeface="Times New Roman"/>
                          <a:ea typeface="Times New Roman"/>
                          <a:cs typeface="Times New Roman"/>
                        </a:rPr>
                        <a:t>ООО "</a:t>
                      </a:r>
                      <a:r>
                        <a:rPr lang="ru-RU" sz="1250" dirty="0" err="1">
                          <a:latin typeface="Times New Roman"/>
                          <a:ea typeface="Times New Roman"/>
                          <a:cs typeface="Times New Roman"/>
                        </a:rPr>
                        <a:t>МитПром</a:t>
                      </a:r>
                      <a:r>
                        <a:rPr lang="ru-RU" sz="1250" dirty="0">
                          <a:latin typeface="Times New Roman"/>
                          <a:ea typeface="Times New Roman"/>
                          <a:cs typeface="Times New Roman"/>
                        </a:rPr>
                        <a:t>"/ ПЗК "Магистральный"/</a:t>
                      </a:r>
                      <a:endParaRPr lang="ru-RU" sz="125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latin typeface="Times New Roman"/>
                          <a:ea typeface="Times New Roman"/>
                          <a:cs typeface="Times New Roman"/>
                        </a:rPr>
                        <a:t>ООО РК "Алтай Рыба"</a:t>
                      </a:r>
                      <a:endParaRPr lang="ru-RU" sz="12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latin typeface="Times New Roman"/>
                          <a:ea typeface="Times New Roman"/>
                          <a:cs typeface="Times New Roman"/>
                        </a:rPr>
                        <a:t>ООО "</a:t>
                      </a:r>
                      <a:r>
                        <a:rPr lang="ru-RU" sz="1250" dirty="0" err="1">
                          <a:latin typeface="Times New Roman"/>
                          <a:ea typeface="Times New Roman"/>
                          <a:cs typeface="Times New Roman"/>
                        </a:rPr>
                        <a:t>МитПром</a:t>
                      </a:r>
                      <a:r>
                        <a:rPr lang="ru-RU" sz="1250" dirty="0">
                          <a:latin typeface="Times New Roman"/>
                          <a:ea typeface="Times New Roman"/>
                          <a:cs typeface="Times New Roman"/>
                        </a:rPr>
                        <a:t>"/ ПЗК "Магистральный"/</a:t>
                      </a:r>
                      <a:endParaRPr lang="ru-RU" sz="125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latin typeface="Times New Roman"/>
                          <a:ea typeface="Times New Roman"/>
                          <a:cs typeface="Times New Roman"/>
                        </a:rPr>
                        <a:t>ООО РК "Алтай Рыба"</a:t>
                      </a:r>
                      <a:endParaRPr lang="ru-RU" sz="12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6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latin typeface="Times New Roman"/>
                          <a:ea typeface="Times New Roman"/>
                          <a:cs typeface="Times New Roman"/>
                        </a:rPr>
                        <a:t>человек</a:t>
                      </a:r>
                      <a:endParaRPr lang="ru-RU" sz="12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latin typeface="Times New Roman"/>
                          <a:ea typeface="Times New Roman"/>
                          <a:cs typeface="Times New Roman"/>
                        </a:rPr>
                        <a:t>279/40/48</a:t>
                      </a:r>
                      <a:endParaRPr lang="ru-RU" sz="12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latin typeface="Times New Roman"/>
                          <a:ea typeface="Times New Roman"/>
                          <a:cs typeface="Times New Roman"/>
                        </a:rPr>
                        <a:t>284/40/48</a:t>
                      </a:r>
                      <a:endParaRPr lang="ru-RU" sz="12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latin typeface="Times New Roman"/>
                          <a:ea typeface="Times New Roman"/>
                          <a:cs typeface="Times New Roman"/>
                        </a:rPr>
                        <a:t>319/40/48</a:t>
                      </a:r>
                      <a:endParaRPr lang="ru-RU" sz="12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latin typeface="Times New Roman"/>
                          <a:ea typeface="Times New Roman"/>
                          <a:cs typeface="Times New Roman"/>
                        </a:rPr>
                        <a:t>325/40/48</a:t>
                      </a:r>
                      <a:endParaRPr lang="ru-RU" sz="12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latin typeface="Times New Roman"/>
                          <a:ea typeface="Times New Roman"/>
                          <a:cs typeface="Times New Roman"/>
                        </a:rPr>
                        <a:t>335/40/48</a:t>
                      </a:r>
                      <a:endParaRPr lang="ru-RU" sz="12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latin typeface="Times New Roman"/>
                          <a:ea typeface="Times New Roman"/>
                          <a:cs typeface="Times New Roman"/>
                        </a:rPr>
                        <a:t>345/40/48</a:t>
                      </a:r>
                      <a:endParaRPr lang="ru-RU" sz="12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0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latin typeface="Times New Roman"/>
                          <a:ea typeface="Calibri"/>
                          <a:cs typeface="Times New Roman"/>
                        </a:rPr>
                        <a:t>Перечислено НДФЛ в бюджет сельсовета  </a:t>
                      </a:r>
                    </a:p>
                  </a:txBody>
                  <a:tcPr marL="42459" marR="42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latin typeface="Times New Roman"/>
                          <a:ea typeface="Times New Roman"/>
                          <a:cs typeface="Times New Roman"/>
                        </a:rPr>
                        <a:t>тыс. руб.</a:t>
                      </a:r>
                      <a:endParaRPr lang="ru-RU" sz="12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latin typeface="Times New Roman"/>
                          <a:ea typeface="Times New Roman"/>
                          <a:cs typeface="Times New Roman"/>
                        </a:rPr>
                        <a:t>174,9/25,08/</a:t>
                      </a:r>
                      <a:endParaRPr lang="ru-RU" sz="125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latin typeface="Times New Roman"/>
                          <a:ea typeface="Times New Roman"/>
                          <a:cs typeface="Times New Roman"/>
                        </a:rPr>
                        <a:t>30,09</a:t>
                      </a:r>
                      <a:endParaRPr lang="ru-RU" sz="12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latin typeface="Times New Roman"/>
                          <a:ea typeface="Times New Roman"/>
                          <a:cs typeface="Times New Roman"/>
                        </a:rPr>
                        <a:t>213,0/30,0</a:t>
                      </a:r>
                      <a:r>
                        <a:rPr lang="ru-RU" sz="1250" dirty="0" smtClean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 smtClean="0">
                          <a:latin typeface="Times New Roman"/>
                          <a:ea typeface="Times New Roman"/>
                          <a:cs typeface="Times New Roman"/>
                        </a:rPr>
                        <a:t>36,0</a:t>
                      </a:r>
                      <a:endParaRPr lang="ru-RU" sz="12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latin typeface="Times New Roman"/>
                          <a:ea typeface="Times New Roman"/>
                          <a:cs typeface="Times New Roman"/>
                        </a:rPr>
                        <a:t>398,2/49,9/</a:t>
                      </a:r>
                      <a:endParaRPr lang="ru-RU" sz="125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latin typeface="Times New Roman"/>
                          <a:ea typeface="Times New Roman"/>
                          <a:cs typeface="Times New Roman"/>
                        </a:rPr>
                        <a:t>59,9</a:t>
                      </a:r>
                      <a:endParaRPr lang="ru-RU" sz="12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latin typeface="Times New Roman"/>
                          <a:ea typeface="Times New Roman"/>
                          <a:cs typeface="Times New Roman"/>
                        </a:rPr>
                        <a:t>418,6/52,0/</a:t>
                      </a:r>
                      <a:endParaRPr lang="ru-RU" sz="125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latin typeface="Times New Roman"/>
                          <a:ea typeface="Times New Roman"/>
                          <a:cs typeface="Times New Roman"/>
                        </a:rPr>
                        <a:t>62,3</a:t>
                      </a:r>
                      <a:endParaRPr lang="ru-RU" sz="12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latin typeface="Times New Roman"/>
                          <a:ea typeface="Times New Roman"/>
                          <a:cs typeface="Times New Roman"/>
                        </a:rPr>
                        <a:t>434,5/52,0</a:t>
                      </a:r>
                      <a:r>
                        <a:rPr lang="ru-RU" sz="1250" dirty="0" smtClean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 smtClean="0">
                          <a:latin typeface="Times New Roman"/>
                          <a:ea typeface="Times New Roman"/>
                          <a:cs typeface="Times New Roman"/>
                        </a:rPr>
                        <a:t>62,3</a:t>
                      </a:r>
                      <a:endParaRPr lang="ru-RU" sz="12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latin typeface="Times New Roman"/>
                          <a:ea typeface="Times New Roman"/>
                          <a:cs typeface="Times New Roman"/>
                        </a:rPr>
                        <a:t>450,5/52,0</a:t>
                      </a:r>
                      <a:r>
                        <a:rPr lang="ru-RU" sz="1250" dirty="0" smtClean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 smtClean="0">
                          <a:latin typeface="Times New Roman"/>
                          <a:ea typeface="Times New Roman"/>
                          <a:cs typeface="Times New Roman"/>
                        </a:rPr>
                        <a:t>62,3</a:t>
                      </a:r>
                      <a:endParaRPr lang="ru-RU" sz="12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0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latin typeface="Times New Roman"/>
                          <a:ea typeface="Calibri"/>
                          <a:cs typeface="Times New Roman"/>
                        </a:rPr>
                        <a:t>Оказана спонсорская помощь .</a:t>
                      </a:r>
                    </a:p>
                  </a:txBody>
                  <a:tcPr marL="20318" marR="203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latin typeface="Times New Roman"/>
                          <a:ea typeface="Calibri"/>
                          <a:cs typeface="Times New Roman"/>
                        </a:rPr>
                        <a:t>тыс. руб.</a:t>
                      </a:r>
                    </a:p>
                  </a:txBody>
                  <a:tcPr marL="20318" marR="20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latin typeface="Times New Roman"/>
                          <a:ea typeface="Times New Roman"/>
                          <a:cs typeface="Times New Roman"/>
                        </a:rPr>
                        <a:t>5,0</a:t>
                      </a:r>
                      <a:endParaRPr lang="ru-RU" sz="12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latin typeface="Times New Roman"/>
                          <a:ea typeface="Times New Roman"/>
                          <a:cs typeface="Times New Roman"/>
                        </a:rPr>
                        <a:t>7,0</a:t>
                      </a:r>
                      <a:endParaRPr lang="ru-RU" sz="12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 smtClean="0">
                          <a:latin typeface="Times New Roman"/>
                          <a:ea typeface="Times New Roman"/>
                          <a:cs typeface="Times New Roman"/>
                        </a:rPr>
                        <a:t>60,0</a:t>
                      </a:r>
                      <a:endParaRPr lang="ru-RU" sz="12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 smtClean="0">
                          <a:latin typeface="Times New Roman"/>
                          <a:ea typeface="Times New Roman"/>
                          <a:cs typeface="Times New Roman"/>
                        </a:rPr>
                        <a:t>65,0</a:t>
                      </a:r>
                      <a:endParaRPr lang="ru-RU" sz="12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 smtClean="0">
                          <a:latin typeface="Times New Roman"/>
                          <a:ea typeface="Times New Roman"/>
                          <a:cs typeface="Times New Roman"/>
                        </a:rPr>
                        <a:t>70,0</a:t>
                      </a:r>
                      <a:endParaRPr lang="ru-RU" sz="12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 smtClean="0">
                          <a:latin typeface="Times New Roman"/>
                          <a:ea typeface="Times New Roman"/>
                          <a:cs typeface="Times New Roman"/>
                        </a:rPr>
                        <a:t>75,0</a:t>
                      </a:r>
                      <a:endParaRPr lang="ru-RU" sz="12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" name="Рисунок 10" descr="митпром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4714884"/>
            <a:ext cx="2821906" cy="1879433"/>
          </a:xfrm>
          <a:prstGeom prst="rect">
            <a:avLst/>
          </a:prstGeom>
        </p:spPr>
      </p:pic>
      <p:pic>
        <p:nvPicPr>
          <p:cNvPr id="12" name="Рисунок 11" descr="магистрал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4677" y="4714884"/>
            <a:ext cx="2821801" cy="1881200"/>
          </a:xfrm>
          <a:prstGeom prst="rect">
            <a:avLst/>
          </a:prstGeom>
        </p:spPr>
      </p:pic>
      <p:pic>
        <p:nvPicPr>
          <p:cNvPr id="10" name="Рисунок 9" descr="IMG-20190914-WA000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43636" y="4714860"/>
            <a:ext cx="2571768" cy="1928826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57158" y="1000108"/>
          <a:ext cx="8572560" cy="3649206"/>
        </p:xfrm>
        <a:graphic>
          <a:graphicData uri="http://schemas.openxmlformats.org/drawingml/2006/table">
            <a:tbl>
              <a:tblPr/>
              <a:tblGrid>
                <a:gridCol w="1605328"/>
                <a:gridCol w="675643"/>
                <a:gridCol w="821582"/>
                <a:gridCol w="824531"/>
                <a:gridCol w="1439242"/>
                <a:gridCol w="1439242"/>
                <a:gridCol w="883496"/>
                <a:gridCol w="883496"/>
              </a:tblGrid>
              <a:tr h="13413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Показатели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Единица измерения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отчет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отчет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отчет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прогноз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73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2017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2018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2019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2020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2021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2022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132">
                <a:tc gridSpan="8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Промышленное </a:t>
                      </a: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производство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45578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Перечень промышленных предприятий, расположенных на территории  поселения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Количество работающих в них</a:t>
                      </a:r>
                    </a:p>
                  </a:txBody>
                  <a:tcPr marL="42459" marR="42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название 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ООО </a:t>
                      </a:r>
                      <a:r>
                        <a:rPr lang="ru-RU" sz="1000" dirty="0" err="1">
                          <a:latin typeface="Times New Roman"/>
                          <a:ea typeface="Calibri"/>
                          <a:cs typeface="Times New Roman"/>
                        </a:rPr>
                        <a:t>Тальменский</a:t>
                      </a: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 шпалопропиточный завод/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ООО </a:t>
                      </a:r>
                      <a:r>
                        <a:rPr lang="ru-RU" sz="1000" dirty="0" err="1">
                          <a:latin typeface="Times New Roman"/>
                          <a:ea typeface="Calibri"/>
                          <a:cs typeface="Times New Roman"/>
                        </a:rPr>
                        <a:t>Теплосервис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ООО </a:t>
                      </a:r>
                      <a:r>
                        <a:rPr lang="ru-RU" sz="1000" dirty="0" err="1">
                          <a:latin typeface="Times New Roman"/>
                          <a:ea typeface="Calibri"/>
                          <a:cs typeface="Times New Roman"/>
                        </a:rPr>
                        <a:t>Тальменский</a:t>
                      </a: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 шпалопропиточный завод/ ООО </a:t>
                      </a:r>
                      <a:r>
                        <a:rPr lang="ru-RU" sz="1000" dirty="0" err="1">
                          <a:latin typeface="Times New Roman"/>
                          <a:ea typeface="Calibri"/>
                          <a:cs typeface="Times New Roman"/>
                        </a:rPr>
                        <a:t>Теплосервис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ООО </a:t>
                      </a:r>
                      <a:r>
                        <a:rPr lang="ru-RU" sz="1000" dirty="0" err="1">
                          <a:latin typeface="Times New Roman"/>
                          <a:ea typeface="Calibri"/>
                          <a:cs typeface="Times New Roman"/>
                        </a:rPr>
                        <a:t>Тальменский</a:t>
                      </a: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 шпалопропиточный завод/ ООО </a:t>
                      </a:r>
                      <a:r>
                        <a:rPr lang="ru-RU" sz="1000" dirty="0" err="1">
                          <a:latin typeface="Times New Roman"/>
                          <a:ea typeface="Calibri"/>
                          <a:cs typeface="Times New Roman"/>
                        </a:rPr>
                        <a:t>Теплосервис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ООО </a:t>
                      </a:r>
                      <a:r>
                        <a:rPr lang="ru-RU" sz="1000" dirty="0" err="1">
                          <a:latin typeface="Times New Roman"/>
                          <a:ea typeface="Calibri"/>
                          <a:cs typeface="Times New Roman"/>
                        </a:rPr>
                        <a:t>Тальменский</a:t>
                      </a: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 шпалопропиточный завод/ ООО </a:t>
                      </a:r>
                      <a:r>
                        <a:rPr lang="ru-RU" sz="1000" dirty="0" err="1">
                          <a:latin typeface="Times New Roman"/>
                          <a:ea typeface="Calibri"/>
                          <a:cs typeface="Times New Roman"/>
                        </a:rPr>
                        <a:t>Теплосервис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ООО Тальменский шпалопропиточный завод/ ООО Теплосервис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ООО Тальменский шпалопропиточный завод/ ООО Теплосервис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0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человек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14/10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14/10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14/10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14/10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14/10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14/10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7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Перечислено НДФЛ в бюджет сельсовета  </a:t>
                      </a:r>
                    </a:p>
                  </a:txBody>
                  <a:tcPr marL="42459" marR="42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тыс. руб.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8,8/6,3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10,5/7,5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17,5/12,5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17,5/12,5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17,5/12,5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17,5/12,5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71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Оказана спонсорская помощь .</a:t>
                      </a:r>
                    </a:p>
                  </a:txBody>
                  <a:tcPr marL="20318" marR="203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тыс. руб.</a:t>
                      </a:r>
                    </a:p>
                  </a:txBody>
                  <a:tcPr marL="20318" marR="20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2,0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3,0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10,0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15,0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20,0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20,0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14"/>
            <a:ext cx="9144000" cy="786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" descr="D:\Изображения\Герб Тальменки\Тальменский район (пакет) герб прил 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7" y="71414"/>
            <a:ext cx="758506" cy="857232"/>
          </a:xfrm>
          <a:prstGeom prst="rect">
            <a:avLst/>
          </a:prstGeom>
          <a:noFill/>
        </p:spPr>
      </p:pic>
      <p:pic>
        <p:nvPicPr>
          <p:cNvPr id="7" name="Рисунок 6" descr="теплосервис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7224" y="4714884"/>
            <a:ext cx="3500430" cy="1968992"/>
          </a:xfrm>
          <a:prstGeom prst="rect">
            <a:avLst/>
          </a:prstGeom>
        </p:spPr>
      </p:pic>
      <p:pic>
        <p:nvPicPr>
          <p:cNvPr id="8" name="Рисунок 7" descr="пропиточный завод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9190" y="4714884"/>
            <a:ext cx="3286148" cy="1998333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00034" y="1330238"/>
          <a:ext cx="8215369" cy="2944368"/>
        </p:xfrm>
        <a:graphic>
          <a:graphicData uri="http://schemas.openxmlformats.org/drawingml/2006/table">
            <a:tbl>
              <a:tblPr/>
              <a:tblGrid>
                <a:gridCol w="2071702"/>
                <a:gridCol w="1214446"/>
                <a:gridCol w="1071570"/>
                <a:gridCol w="928694"/>
                <a:gridCol w="785818"/>
                <a:gridCol w="785818"/>
                <a:gridCol w="714380"/>
                <a:gridCol w="642941"/>
              </a:tblGrid>
              <a:tr h="6792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Показатели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Единица измерения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отчет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отчет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отчет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прогноз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83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2017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2018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2019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2020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2021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2022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929">
                <a:tc gridSpan="8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Малое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предпринимательство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585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Количество ИП  на конец года</a:t>
                      </a: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ед.</a:t>
                      </a: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7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Среднесписочная численность работников ИП</a:t>
                      </a: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чел.</a:t>
                      </a: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15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Поступило НДФЛ в бюджет сельсовета</a:t>
                      </a: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тыс. руб.</a:t>
                      </a: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23,2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27,9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32,0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32,0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32,0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32,0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15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Оказана спонсорская помощь.</a:t>
                      </a: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тыс. руб.</a:t>
                      </a: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5,0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6,0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12,0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12,0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12,0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12,0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7650" name="Picture 2" descr="&amp;Kcy;&amp;acy;&amp;rcy;&amp;tcy;&amp;icy;&amp;ncy;&amp;kcy;&amp;icy; &amp;pcy;&amp;ocy; &amp;zcy;&amp;acy;&amp;pcy;&amp;rcy;&amp;ocy;&amp;scy;&amp;ucy; &amp;pcy;&amp;rcy;&amp;iecy;&amp;dcy;&amp;pcy;&amp;rcy;&amp;icy;&amp;ncy;&amp;icy;&amp;mcy;&amp;acy;&amp;tcy;&amp;iecy;&amp;lcy;&amp;softcy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5" y="4929199"/>
            <a:ext cx="4857784" cy="1641244"/>
          </a:xfrm>
          <a:prstGeom prst="rect">
            <a:avLst/>
          </a:prstGeom>
          <a:noFill/>
        </p:spPr>
      </p:pic>
      <p:pic>
        <p:nvPicPr>
          <p:cNvPr id="4" name="Picture 2" descr="&amp;Kcy;&amp;acy;&amp;rcy;&amp;tcy;&amp;icy;&amp;ncy;&amp;kcy;&amp;icy; &amp;pcy;&amp;ocy; &amp;zcy;&amp;acy;&amp;pcy;&amp;rcy;&amp;ocy;&amp;scy;&amp;ucy; &amp;pcy;&amp;rcy;&amp;iecy;&amp;dcy;&amp;pcy;&amp;rcy;&amp;icy;&amp;ncy;&amp;icy;&amp;mcy;&amp;acy;&amp;tcy;&amp;iecy;&amp;lcy;&amp;softcy;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57818" y="4929198"/>
            <a:ext cx="3319817" cy="1643074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85728"/>
            <a:ext cx="9144000" cy="786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" descr="D:\Изображения\Герб Тальменки\Тальменский район (пакет) герб прил 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597" y="285728"/>
            <a:ext cx="758506" cy="85723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66328992"/>
              </p:ext>
            </p:extLst>
          </p:nvPr>
        </p:nvGraphicFramePr>
        <p:xfrm>
          <a:off x="357158" y="1000108"/>
          <a:ext cx="8358245" cy="2138172"/>
        </p:xfrm>
        <a:graphic>
          <a:graphicData uri="http://schemas.openxmlformats.org/drawingml/2006/table">
            <a:tbl>
              <a:tblPr/>
              <a:tblGrid>
                <a:gridCol w="1214446"/>
                <a:gridCol w="1071570"/>
                <a:gridCol w="642942"/>
                <a:gridCol w="785818"/>
                <a:gridCol w="1357322"/>
                <a:gridCol w="1428760"/>
                <a:gridCol w="134571"/>
                <a:gridCol w="861408"/>
                <a:gridCol w="861408"/>
              </a:tblGrid>
              <a:tr h="11846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Calibri"/>
                          <a:cs typeface="Times New Roman"/>
                        </a:rPr>
                        <a:t>Показатели</a:t>
                      </a: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Единица измерения</a:t>
                      </a: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отчет</a:t>
                      </a: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отчет</a:t>
                      </a: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отчет</a:t>
                      </a: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прогноз</a:t>
                      </a: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87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2017</a:t>
                      </a: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2018</a:t>
                      </a: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2019</a:t>
                      </a: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2020</a:t>
                      </a: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2021</a:t>
                      </a: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2022</a:t>
                      </a: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236">
                <a:tc gridSpan="9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Строительство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Перечень объектов строительства  на территории за счет Программ:</a:t>
                      </a: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19835">
                <a:tc rowSpan="2"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название программы, проекта</a:t>
                      </a:r>
                    </a:p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Сумма </a:t>
                      </a:r>
                      <a:r>
                        <a:rPr lang="ru-RU" sz="1100" i="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средств, затраченных  на реализацию проекта </a:t>
                      </a: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название объекта </a:t>
                      </a: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Calibri"/>
                          <a:cs typeface="Times New Roman"/>
                        </a:rPr>
                        <a:t>Краевая адресная инвестиционная программа (КАИП) капитальный ремонт детского сада</a:t>
                      </a:r>
                      <a:endParaRPr lang="ru-RU" sz="11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7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тыс. руб.</a:t>
                      </a: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Calibri"/>
                          <a:cs typeface="Times New Roman"/>
                        </a:rPr>
                        <a:t>2 580 550р</a:t>
                      </a:r>
                      <a:endParaRPr lang="ru-RU" sz="11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414"/>
            <a:ext cx="9144000" cy="786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" descr="D:\Изображения\Герб Тальменки\Тальменский район (пакет) герб прил 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7" y="71414"/>
            <a:ext cx="758506" cy="857232"/>
          </a:xfrm>
          <a:prstGeom prst="rect">
            <a:avLst/>
          </a:prstGeom>
          <a:noFill/>
        </p:spPr>
      </p:pic>
      <p:pic>
        <p:nvPicPr>
          <p:cNvPr id="6" name="Рисунок 5" descr="IMG_20191201_0946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3357562"/>
            <a:ext cx="3929058" cy="2946794"/>
          </a:xfrm>
          <a:prstGeom prst="rect">
            <a:avLst/>
          </a:prstGeom>
        </p:spPr>
      </p:pic>
      <p:pic>
        <p:nvPicPr>
          <p:cNvPr id="7" name="Рисунок 6" descr="IMG_20191122_13372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00562" y="3214686"/>
            <a:ext cx="2214546" cy="1660910"/>
          </a:xfrm>
          <a:prstGeom prst="rect">
            <a:avLst/>
          </a:prstGeom>
        </p:spPr>
      </p:pic>
      <p:pic>
        <p:nvPicPr>
          <p:cNvPr id="11" name="Рисунок 10" descr="IMG_20191126_18372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00562" y="4929198"/>
            <a:ext cx="2214578" cy="1660934"/>
          </a:xfrm>
          <a:prstGeom prst="rect">
            <a:avLst/>
          </a:prstGeom>
        </p:spPr>
      </p:pic>
      <p:pic>
        <p:nvPicPr>
          <p:cNvPr id="12" name="Рисунок 11" descr="IMG_20191122_13402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00892" y="3143248"/>
            <a:ext cx="1339445" cy="1785926"/>
          </a:xfrm>
          <a:prstGeom prst="rect">
            <a:avLst/>
          </a:prstGeom>
        </p:spPr>
      </p:pic>
      <p:pic>
        <p:nvPicPr>
          <p:cNvPr id="14" name="Рисунок 13" descr="IMG_20191122_13372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00892" y="4929198"/>
            <a:ext cx="1339445" cy="1785926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2679</TotalTime>
  <Words>2079</Words>
  <Application>Microsoft Office PowerPoint</Application>
  <PresentationFormat>Экран (4:3)</PresentationFormat>
  <Paragraphs>877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Справедливость</vt:lpstr>
      <vt:lpstr>Отчет о работе Среднесибирского сельсовета Тальменского района за 2019 год.</vt:lpstr>
      <vt:lpstr>Прогноз социально-экономического развития Среднесибирского сельсовета Тальменского района  на 2020 год и плановый период 2021 и 2022 годов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РАБОТА С НАСЕЛЕНИЕМ </vt:lpstr>
      <vt:lpstr>НОРМОТВОРЧЕСТВО</vt:lpstr>
      <vt:lpstr>Слайд 23</vt:lpstr>
      <vt:lpstr>Слайд 24</vt:lpstr>
      <vt:lpstr>Слайд 25</vt:lpstr>
      <vt:lpstr>Задачи в работе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 работе Новотроицкого сельсовета Тальменского района за 2019 год.</dc:title>
  <dc:creator>Пользователь Windows</dc:creator>
  <cp:lastModifiedBy>SRED</cp:lastModifiedBy>
  <cp:revision>180</cp:revision>
  <dcterms:created xsi:type="dcterms:W3CDTF">2020-01-22T07:58:13Z</dcterms:created>
  <dcterms:modified xsi:type="dcterms:W3CDTF">2020-02-19T14:58:27Z</dcterms:modified>
</cp:coreProperties>
</file>